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8.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35" r:id="rId5"/>
    <p:sldMasterId id="2147493672" r:id="rId6"/>
    <p:sldMasterId id="2147493697" r:id="rId7"/>
    <p:sldMasterId id="2147493708" r:id="rId8"/>
    <p:sldMasterId id="2147493723" r:id="rId9"/>
    <p:sldMasterId id="2147493734" r:id="rId10"/>
    <p:sldMasterId id="2147493747" r:id="rId11"/>
    <p:sldMasterId id="2147493756" r:id="rId12"/>
  </p:sldMasterIdLst>
  <p:notesMasterIdLst>
    <p:notesMasterId r:id="rId99"/>
  </p:notesMasterIdLst>
  <p:handoutMasterIdLst>
    <p:handoutMasterId r:id="rId100"/>
  </p:handoutMasterIdLst>
  <p:sldIdLst>
    <p:sldId id="854" r:id="rId13"/>
    <p:sldId id="1047" r:id="rId14"/>
    <p:sldId id="1051" r:id="rId15"/>
    <p:sldId id="2142532297" r:id="rId16"/>
    <p:sldId id="2142532298" r:id="rId17"/>
    <p:sldId id="1078" r:id="rId18"/>
    <p:sldId id="1099" r:id="rId19"/>
    <p:sldId id="878" r:id="rId20"/>
    <p:sldId id="575" r:id="rId21"/>
    <p:sldId id="576" r:id="rId22"/>
    <p:sldId id="577" r:id="rId23"/>
    <p:sldId id="578" r:id="rId24"/>
    <p:sldId id="2142532316" r:id="rId25"/>
    <p:sldId id="579" r:id="rId26"/>
    <p:sldId id="340" r:id="rId27"/>
    <p:sldId id="1249" r:id="rId28"/>
    <p:sldId id="1250" r:id="rId29"/>
    <p:sldId id="1254" r:id="rId30"/>
    <p:sldId id="350" r:id="rId31"/>
    <p:sldId id="351" r:id="rId32"/>
    <p:sldId id="352" r:id="rId33"/>
    <p:sldId id="353" r:id="rId34"/>
    <p:sldId id="354" r:id="rId35"/>
    <p:sldId id="2142532307" r:id="rId36"/>
    <p:sldId id="433" r:id="rId37"/>
    <p:sldId id="434" r:id="rId38"/>
    <p:sldId id="435" r:id="rId39"/>
    <p:sldId id="436" r:id="rId40"/>
    <p:sldId id="426" r:id="rId41"/>
    <p:sldId id="427" r:id="rId42"/>
    <p:sldId id="2142532309" r:id="rId43"/>
    <p:sldId id="2142532310" r:id="rId44"/>
    <p:sldId id="2142532312" r:id="rId45"/>
    <p:sldId id="2142532313" r:id="rId46"/>
    <p:sldId id="2142532314" r:id="rId47"/>
    <p:sldId id="648" r:id="rId48"/>
    <p:sldId id="452" r:id="rId49"/>
    <p:sldId id="1074" r:id="rId50"/>
    <p:sldId id="1076" r:id="rId51"/>
    <p:sldId id="1077" r:id="rId52"/>
    <p:sldId id="1113" r:id="rId53"/>
    <p:sldId id="1114" r:id="rId54"/>
    <p:sldId id="2142532318" r:id="rId55"/>
    <p:sldId id="2142532319" r:id="rId56"/>
    <p:sldId id="1208" r:id="rId57"/>
    <p:sldId id="2142532320" r:id="rId58"/>
    <p:sldId id="1065" r:id="rId59"/>
    <p:sldId id="397" r:id="rId60"/>
    <p:sldId id="1068" r:id="rId61"/>
    <p:sldId id="399" r:id="rId62"/>
    <p:sldId id="1101" r:id="rId63"/>
    <p:sldId id="1066" r:id="rId64"/>
    <p:sldId id="368" r:id="rId65"/>
    <p:sldId id="1118" r:id="rId66"/>
    <p:sldId id="395" r:id="rId67"/>
    <p:sldId id="396" r:id="rId68"/>
    <p:sldId id="1119" r:id="rId69"/>
    <p:sldId id="1108" r:id="rId70"/>
    <p:sldId id="402" r:id="rId71"/>
    <p:sldId id="1174" r:id="rId72"/>
    <p:sldId id="1175" r:id="rId73"/>
    <p:sldId id="1176" r:id="rId74"/>
    <p:sldId id="1110" r:id="rId75"/>
    <p:sldId id="1120" r:id="rId76"/>
    <p:sldId id="1121" r:id="rId77"/>
    <p:sldId id="1122" r:id="rId78"/>
    <p:sldId id="2142532321" r:id="rId79"/>
    <p:sldId id="2142532322" r:id="rId80"/>
    <p:sldId id="1132" r:id="rId81"/>
    <p:sldId id="1133" r:id="rId82"/>
    <p:sldId id="462" r:id="rId83"/>
    <p:sldId id="464" r:id="rId84"/>
    <p:sldId id="465" r:id="rId85"/>
    <p:sldId id="466" r:id="rId86"/>
    <p:sldId id="467" r:id="rId87"/>
    <p:sldId id="468" r:id="rId88"/>
    <p:sldId id="469" r:id="rId89"/>
    <p:sldId id="393" r:id="rId90"/>
    <p:sldId id="394" r:id="rId91"/>
    <p:sldId id="2142532324" r:id="rId92"/>
    <p:sldId id="2142532325" r:id="rId93"/>
    <p:sldId id="385" r:id="rId94"/>
    <p:sldId id="386" r:id="rId95"/>
    <p:sldId id="387" r:id="rId96"/>
    <p:sldId id="403" r:id="rId97"/>
    <p:sldId id="389" r:id="rId9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70"/>
    <p:restoredTop sz="96793"/>
  </p:normalViewPr>
  <p:slideViewPr>
    <p:cSldViewPr snapToObjects="1">
      <p:cViewPr varScale="1">
        <p:scale>
          <a:sx n="204" d="100"/>
          <a:sy n="204" d="100"/>
        </p:scale>
        <p:origin x="200" y="27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103" Type="http://schemas.openxmlformats.org/officeDocument/2006/relationships/theme" Target="theme/theme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10/19/23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10/19/23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E57AE074-BB24-467C-A389-042288128DCE}"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70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4932D46-DD78-4BAB-BBDC-DC51872AFEF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4577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2F97F58-FA04-4838-BA8D-1673429622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30899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E8ABFFE-D826-4EF9-B15D-4180085C23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39211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FA286EA-37A2-4E74-A5EA-47322F5F22B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DF34FE36-22BB-471F-B5BA-20ABB5BF643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66F3D21-A5A9-4DF0-817E-313DA5AE0C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681DB7B-8BB9-428D-983D-60F2DF4639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61469615-0B6C-4E37-A5DC-FDCF4C566C3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8CB53E9A-4F1C-4562-B43B-B5CFB7E98B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2514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06228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21396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32240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43</a:t>
            </a:fld>
            <a:endParaRPr lang="en-US" altLang="en-US"/>
          </a:p>
        </p:txBody>
      </p:sp>
    </p:spTree>
    <p:extLst>
      <p:ext uri="{BB962C8B-B14F-4D97-AF65-F5344CB8AC3E}">
        <p14:creationId xmlns:p14="http://schemas.microsoft.com/office/powerpoint/2010/main" val="2159522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87814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71531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01535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6EA8CD4-BE8A-459D-9D31-26FCFAB06D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7231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73558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1A0A2931-304C-4865-B2DC-2F6371DEAF7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368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1" fontAlgn="base" latinLnBrk="0" hangingPunct="1">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787"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71166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0801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40340-971D-4A83-83E8-822FA67F93D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070932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D3EC4A-6F15-43AE-AA3C-5A809172836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4121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499838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65983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989687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90173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935860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FD31E9-BE10-4267-BC2D-73ADA68037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xfrm>
            <a:off x="1177925" y="695325"/>
            <a:ext cx="4641850" cy="3481388"/>
          </a:xfrm>
          <a:ln/>
        </p:spPr>
      </p:sp>
      <p:sp>
        <p:nvSpPr>
          <p:cNvPr id="9523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525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85838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64250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04CF4B-324E-46D0-BA47-9EB6AD9CA6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8307" name="Rectangle 2"/>
          <p:cNvSpPr>
            <a:spLocks noGrp="1" noRot="1" noChangeAspect="1" noChangeArrowheads="1" noTextEdit="1"/>
          </p:cNvSpPr>
          <p:nvPr>
            <p:ph type="sldImg"/>
          </p:nvPr>
        </p:nvSpPr>
        <p:spPr>
          <a:xfrm>
            <a:off x="1177925" y="695325"/>
            <a:ext cx="4641850" cy="3481388"/>
          </a:xfrm>
          <a:ln/>
        </p:spPr>
      </p:sp>
      <p:sp>
        <p:nvSpPr>
          <p:cNvPr id="9830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50086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0967849-B9F5-4791-B1A9-03C13B8223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xfrm>
            <a:off x="1177925" y="695325"/>
            <a:ext cx="4641850" cy="3481388"/>
          </a:xfrm>
          <a:ln/>
        </p:spPr>
      </p:sp>
      <p:sp>
        <p:nvSpPr>
          <p:cNvPr id="99332"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490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67AE9D-16D3-4C16-919A-75B127D37AD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xfrm>
            <a:off x="1177925" y="695325"/>
            <a:ext cx="4641850" cy="3481388"/>
          </a:xfrm>
          <a:ln/>
        </p:spPr>
      </p:sp>
      <p:sp>
        <p:nvSpPr>
          <p:cNvPr id="10035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473614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136618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94336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8</a:t>
            </a:fld>
            <a:endParaRPr lang="en-US" altLang="en-US"/>
          </a:p>
        </p:txBody>
      </p:sp>
    </p:spTree>
    <p:extLst>
      <p:ext uri="{BB962C8B-B14F-4D97-AF65-F5344CB8AC3E}">
        <p14:creationId xmlns:p14="http://schemas.microsoft.com/office/powerpoint/2010/main" val="6505984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40467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446841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587198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6F0339C-7A5B-4860-8D42-52F584D0978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516BC0A-7AF6-411D-BE71-BCBBBCBA951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0C6C070-221F-4423-9214-3514A79EC7A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1177925" y="695325"/>
            <a:ext cx="4641850"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15122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AAEAC40-D26E-4DE7-A131-BE43F6F065E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7D1A45DA-CA64-41FA-A1E8-AD1BAE08C0BB}"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49438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A64DA130-9CE3-4E7D-9E7F-223297258F10}"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2661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CBB2FFBC-ECC8-4E72-ACD7-AC5B3AC7D391}"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4916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E733A54A-C6D5-44D3-B193-2B68843B2348}"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6064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8553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288144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196580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192733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831798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306773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08689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8601836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722948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22564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42236399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154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5301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4537030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0829465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731077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6974763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0144761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0294558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154223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9035510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7797724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868828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7909727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13724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6561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10/19/23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5958893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10/19/23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5989697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4947389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073785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10/19/23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26959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8134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77377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1258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17901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50930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5176816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6231142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3879554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17850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10/19/23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8540745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824979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2631195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9967521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745073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0994769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40990541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037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8267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10/19/23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188937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10/19/23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4001431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81999284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8318842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6532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3927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10/19/23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4784256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79622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01341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2994974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6064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1073337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9184604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85428600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801859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124689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69520937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6992231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31176686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40416697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725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10/19/23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1268178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9198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10/19/23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10067422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10/19/23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2769080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8267980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32927002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10/19/23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9167737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310760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465145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3512158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36137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067789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1269093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92321603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10598293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12759376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9263425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9374351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0073941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4196148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image" Target="../media/image1.emf"/><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theme" Target="../theme/theme4.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image" Target="../media/image2.jpeg"/><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image" Target="../media/image1.emf"/><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theme" Target="../theme/theme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heme" Target="../theme/theme7.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image" Target="../media/image2.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5" Type="http://schemas.openxmlformats.org/officeDocument/2006/relationships/slideLayout" Target="../slideLayouts/slideLayout82.xml"/><Relationship Id="rId10" Type="http://schemas.openxmlformats.org/officeDocument/2006/relationships/image" Target="../media/image1.emf"/><Relationship Id="rId4" Type="http://schemas.openxmlformats.org/officeDocument/2006/relationships/slideLayout" Target="../slideLayouts/slideLayout81.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9.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7: ER, Relational, SQL VI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722"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4408414"/>
      </p:ext>
    </p:extLst>
  </p:cSld>
  <p:clrMap bg1="lt1" tx1="dk1" bg2="lt2" tx2="dk2" accent1="accent1" accent2="accent2" accent3="accent3" accent4="accent4" accent5="accent5" accent6="accent6" hlink="hlink" folHlink="folHlink"/>
  <p:sldLayoutIdLst>
    <p:sldLayoutId id="2147493636" r:id="rId1"/>
    <p:sldLayoutId id="2147493637" r:id="rId2"/>
    <p:sldLayoutId id="2147493638" r:id="rId3"/>
    <p:sldLayoutId id="2147493639" r:id="rId4"/>
    <p:sldLayoutId id="2147493640" r:id="rId5"/>
    <p:sldLayoutId id="2147493641" r:id="rId6"/>
    <p:sldLayoutId id="2147493642" r:id="rId7"/>
    <p:sldLayoutId id="2147493643" r:id="rId8"/>
    <p:sldLayoutId id="2147493644" r:id="rId9"/>
    <p:sldLayoutId id="2147493645" r:id="rId10"/>
    <p:sldLayoutId id="2147493646" r:id="rId11"/>
    <p:sldLayoutId id="214749364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699400"/>
      </p:ext>
    </p:extLst>
  </p:cSld>
  <p:clrMap bg1="lt1" tx1="dk1" bg2="lt2" tx2="dk2" accent1="accent1" accent2="accent2" accent3="accent3" accent4="accent4" accent5="accent5" accent6="accent6" hlink="hlink" folHlink="folHlink"/>
  <p:sldLayoutIdLst>
    <p:sldLayoutId id="2147493673" r:id="rId1"/>
    <p:sldLayoutId id="2147493674" r:id="rId2"/>
    <p:sldLayoutId id="2147493675" r:id="rId3"/>
    <p:sldLayoutId id="2147493676" r:id="rId4"/>
    <p:sldLayoutId id="2147493677" r:id="rId5"/>
    <p:sldLayoutId id="2147493678" r:id="rId6"/>
    <p:sldLayoutId id="2147493679" r:id="rId7"/>
    <p:sldLayoutId id="2147493680" r:id="rId8"/>
    <p:sldLayoutId id="2147493681" r:id="rId9"/>
    <p:sldLayoutId id="2147493682" r:id="rId10"/>
    <p:sldLayoutId id="2147493683" r:id="rId11"/>
    <p:sldLayoutId id="214749368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7: ER, Relational, SQL VI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792965608"/>
      </p:ext>
    </p:extLst>
  </p:cSld>
  <p:clrMap bg1="lt1" tx1="dk1" bg2="lt2" tx2="dk2" accent1="accent1" accent2="accent2" accent3="accent3" accent4="accent4" accent5="accent5" accent6="accent6" hlink="hlink" folHlink="folHlink"/>
  <p:sldLayoutIdLst>
    <p:sldLayoutId id="2147493698" r:id="rId1"/>
    <p:sldLayoutId id="2147493699" r:id="rId2"/>
    <p:sldLayoutId id="2147493700" r:id="rId3"/>
    <p:sldLayoutId id="2147493701" r:id="rId4"/>
    <p:sldLayoutId id="2147493702" r:id="rId5"/>
    <p:sldLayoutId id="2147493703" r:id="rId6"/>
    <p:sldLayoutId id="2147493704" r:id="rId7"/>
    <p:sldLayoutId id="2147493705" r:id="rId8"/>
    <p:sldLayoutId id="2147493706" r:id="rId9"/>
    <p:sldLayoutId id="2147493707"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0274453"/>
      </p:ext>
    </p:extLst>
  </p:cSld>
  <p:clrMap bg1="lt1" tx1="dk1" bg2="lt2" tx2="dk2" accent1="accent1" accent2="accent2" accent3="accent3" accent4="accent4" accent5="accent5" accent6="accent6" hlink="hlink" folHlink="folHlink"/>
  <p:sldLayoutIdLst>
    <p:sldLayoutId id="2147493709" r:id="rId1"/>
    <p:sldLayoutId id="2147493710" r:id="rId2"/>
    <p:sldLayoutId id="2147493711" r:id="rId3"/>
    <p:sldLayoutId id="2147493712" r:id="rId4"/>
    <p:sldLayoutId id="2147493713" r:id="rId5"/>
    <p:sldLayoutId id="2147493714" r:id="rId6"/>
    <p:sldLayoutId id="2147493715" r:id="rId7"/>
    <p:sldLayoutId id="2147493716" r:id="rId8"/>
    <p:sldLayoutId id="2147493717" r:id="rId9"/>
    <p:sldLayoutId id="2147493718" r:id="rId10"/>
    <p:sldLayoutId id="2147493719" r:id="rId11"/>
    <p:sldLayoutId id="2147493720" r:id="rId12"/>
    <p:sldLayoutId id="2147493721"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6: ER, Relational, SQL, Scenarios,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987307191"/>
      </p:ext>
    </p:extLst>
  </p:cSld>
  <p:clrMap bg1="lt1" tx1="dk1" bg2="lt2" tx2="dk2" accent1="accent1" accent2="accent2" accent3="accent3" accent4="accent4" accent5="accent5" accent6="accent6" hlink="hlink" folHlink="folHlink"/>
  <p:sldLayoutIdLst>
    <p:sldLayoutId id="2147493724" r:id="rId1"/>
    <p:sldLayoutId id="2147493725" r:id="rId2"/>
    <p:sldLayoutId id="2147493726" r:id="rId3"/>
    <p:sldLayoutId id="2147493727" r:id="rId4"/>
    <p:sldLayoutId id="2147493728" r:id="rId5"/>
    <p:sldLayoutId id="2147493729" r:id="rId6"/>
    <p:sldLayoutId id="2147493730" r:id="rId7"/>
    <p:sldLayoutId id="2147493731" r:id="rId8"/>
    <p:sldLayoutId id="2147493732" r:id="rId9"/>
    <p:sldLayoutId id="2147493733"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8611189"/>
      </p:ext>
    </p:extLst>
  </p:cSld>
  <p:clrMap bg1="lt1" tx1="dk1" bg2="lt2" tx2="dk2" accent1="accent1" accent2="accent2" accent3="accent3" accent4="accent4" accent5="accent5" accent6="accent6" hlink="hlink" folHlink="folHlink"/>
  <p:sldLayoutIdLst>
    <p:sldLayoutId id="2147493735" r:id="rId1"/>
    <p:sldLayoutId id="2147493736" r:id="rId2"/>
    <p:sldLayoutId id="2147493737" r:id="rId3"/>
    <p:sldLayoutId id="2147493738" r:id="rId4"/>
    <p:sldLayoutId id="2147493739" r:id="rId5"/>
    <p:sldLayoutId id="2147493740" r:id="rId6"/>
    <p:sldLayoutId id="2147493741" r:id="rId7"/>
    <p:sldLayoutId id="2147493742" r:id="rId8"/>
    <p:sldLayoutId id="2147493743" r:id="rId9"/>
    <p:sldLayoutId id="2147493744" r:id="rId10"/>
    <p:sldLayoutId id="2147493745" r:id="rId11"/>
    <p:sldLayoutId id="214749374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4: ER, Relational, SQL (IV)</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4108567642"/>
      </p:ext>
    </p:extLst>
  </p:cSld>
  <p:clrMap bg1="lt1" tx1="dk1" bg2="lt2" tx2="dk2" accent1="accent1" accent2="accent2" accent3="accent3" accent4="accent4" accent5="accent5" accent6="accent6" hlink="hlink" folHlink="folHlink"/>
  <p:sldLayoutIdLst>
    <p:sldLayoutId id="2147493748" r:id="rId1"/>
    <p:sldLayoutId id="2147493749" r:id="rId2"/>
    <p:sldLayoutId id="2147493750" r:id="rId3"/>
    <p:sldLayoutId id="2147493751" r:id="rId4"/>
    <p:sldLayoutId id="2147493752" r:id="rId5"/>
    <p:sldLayoutId id="2147493753" r:id="rId6"/>
    <p:sldLayoutId id="2147493754" r:id="rId7"/>
    <p:sldLayoutId id="2147493755"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7761720"/>
      </p:ext>
    </p:extLst>
  </p:cSld>
  <p:clrMap bg1="lt1" tx1="dk1" bg2="lt2" tx2="dk2" accent1="accent1" accent2="accent2" accent3="accent3" accent4="accent4" accent5="accent5" accent6="accent6" hlink="hlink" folHlink="folHlink"/>
  <p:sldLayoutIdLst>
    <p:sldLayoutId id="2147493757" r:id="rId1"/>
    <p:sldLayoutId id="2147493758" r:id="rId2"/>
    <p:sldLayoutId id="2147493759" r:id="rId3"/>
    <p:sldLayoutId id="2147493760" r:id="rId4"/>
    <p:sldLayoutId id="2147493761" r:id="rId5"/>
    <p:sldLayoutId id="2147493762" r:id="rId6"/>
    <p:sldLayoutId id="2147493763" r:id="rId7"/>
    <p:sldLayoutId id="2147493764" r:id="rId8"/>
    <p:sldLayoutId id="2147493765" r:id="rId9"/>
    <p:sldLayoutId id="2147493766" r:id="rId10"/>
    <p:sldLayoutId id="2147493767" r:id="rId11"/>
    <p:sldLayoutId id="2147493768"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3.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en.wikipedia.org/wiki/Associative_entity" TargetMode="Externa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56.xml"/><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0.xml"/><Relationship Id="rId1" Type="http://schemas.openxmlformats.org/officeDocument/2006/relationships/slideLayout" Target="../slideLayouts/slideLayout65.xml"/><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5.xml"/><Relationship Id="rId1" Type="http://schemas.openxmlformats.org/officeDocument/2006/relationships/slideLayout" Target="../slideLayouts/slideLayout85.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7.xml"/></Relationships>
</file>

<file path=ppt/slides/_rels/slide5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8.xml"/><Relationship Id="rId1" Type="http://schemas.openxmlformats.org/officeDocument/2006/relationships/slideLayout" Target="../slideLayouts/slideLayout85.xml"/><Relationship Id="rId4" Type="http://schemas.openxmlformats.org/officeDocument/2006/relationships/image" Target="../media/image1.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7.xml"/></Relationships>
</file>

<file path=ppt/slides/_rels/slide5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1.xml"/><Relationship Id="rId1" Type="http://schemas.openxmlformats.org/officeDocument/2006/relationships/slideLayout" Target="../slideLayouts/slideLayout67.xml"/><Relationship Id="rId4" Type="http://schemas.openxmlformats.org/officeDocument/2006/relationships/image" Target="../media/image1.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7.xml"/></Relationships>
</file>

<file path=ppt/slides/_rels/slide6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8.xml"/><Relationship Id="rId1" Type="http://schemas.openxmlformats.org/officeDocument/2006/relationships/slideLayout" Target="../slideLayouts/slideLayout67.xml"/><Relationship Id="rId4" Type="http://schemas.openxmlformats.org/officeDocument/2006/relationships/image" Target="../media/image1.emf"/></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9.xml"/><Relationship Id="rId1" Type="http://schemas.openxmlformats.org/officeDocument/2006/relationships/slideLayout" Target="../slideLayouts/slideLayout56.xml"/><Relationship Id="rId4" Type="http://schemas.openxmlformats.org/officeDocument/2006/relationships/image" Target="../media/image1.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0.xml"/><Relationship Id="rId1" Type="http://schemas.openxmlformats.org/officeDocument/2006/relationships/slideLayout" Target="../slideLayouts/slideLayout78.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1.xml"/><Relationship Id="rId1" Type="http://schemas.openxmlformats.org/officeDocument/2006/relationships/slideLayout" Target="../slideLayouts/slideLayout56.xml"/><Relationship Id="rId4" Type="http://schemas.openxmlformats.org/officeDocument/2006/relationships/image" Target="../media/image1.emf"/></Relationships>
</file>

<file path=ppt/slides/_rels/slide8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2.xml"/><Relationship Id="rId1" Type="http://schemas.openxmlformats.org/officeDocument/2006/relationships/slideLayout" Target="../slideLayouts/slideLayout56.xml"/><Relationship Id="rId4" Type="http://schemas.openxmlformats.org/officeDocument/2006/relationships/image" Target="../media/image1.e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7.xml"/></Relationships>
</file>

<file path=ppt/slides/_rels/slide8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7.xml"/><Relationship Id="rId1" Type="http://schemas.openxmlformats.org/officeDocument/2006/relationships/slideLayout" Target="../slideLayouts/slideLayout67.xml"/><Relationship Id="rId4" Type="http://schemas.openxmlformats.org/officeDocument/2006/relationships/image" Target="../media/image3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5978"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9050"/>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Fall 2023</a:t>
            </a:r>
            <a:br>
              <a:rPr lang="en-US" altLang="en-US" sz="2800" i="1" dirty="0"/>
            </a:br>
            <a:br>
              <a:rPr lang="en-US" altLang="en-US" sz="2800" i="1" dirty="0"/>
            </a:br>
            <a:r>
              <a:rPr lang="en-US" altLang="en-US" sz="2800" i="1" dirty="0"/>
              <a:t>Lecture 7: ER, Relational, SQL (VI)</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4035" name="Rectangle 3"/>
          <p:cNvSpPr>
            <a:spLocks noGrp="1" noChangeArrowheads="1"/>
          </p:cNvSpPr>
          <p:nvPr>
            <p:ph type="body" idx="1"/>
          </p:nvPr>
        </p:nvSpPr>
        <p:spPr>
          <a:xfrm>
            <a:off x="1719263" y="792332"/>
            <a:ext cx="5751386" cy="3782049"/>
          </a:xfrm>
        </p:spPr>
        <p:txBody>
          <a:bodyPr/>
          <a:lstStyle/>
          <a:p>
            <a:r>
              <a:rPr lang="en-US" altLang="en-US" dirty="0"/>
              <a:t>An alternative way to deal with this redundancy is to not store the attribute </a:t>
            </a:r>
            <a:r>
              <a:rPr lang="en-US" altLang="en-US" i="1" dirty="0" err="1"/>
              <a:t>course_id</a:t>
            </a:r>
            <a:r>
              <a:rPr lang="en-US" altLang="en-US" dirty="0"/>
              <a:t>  in the </a:t>
            </a:r>
            <a:r>
              <a:rPr lang="en-US" altLang="en-US" i="1" dirty="0"/>
              <a:t>section</a:t>
            </a:r>
            <a:r>
              <a:rPr lang="en-US" altLang="en-US" dirty="0"/>
              <a:t> entity and to only store the remaining attributes </a:t>
            </a:r>
            <a:r>
              <a:rPr lang="en-US" altLang="en-US" i="1" dirty="0" err="1"/>
              <a:t>section_id</a:t>
            </a:r>
            <a:r>
              <a:rPr lang="en-US" altLang="en-US" dirty="0"/>
              <a:t>,  </a:t>
            </a:r>
            <a:r>
              <a:rPr lang="en-US" altLang="en-US" i="1" dirty="0"/>
              <a:t>year</a:t>
            </a:r>
            <a:r>
              <a:rPr lang="en-US" altLang="en-US" dirty="0"/>
              <a:t>, and </a:t>
            </a:r>
            <a:r>
              <a:rPr lang="en-US" altLang="en-US" i="1" dirty="0"/>
              <a:t>semester. </a:t>
            </a:r>
          </a:p>
          <a:p>
            <a:pPr lvl="1"/>
            <a:r>
              <a:rPr lang="en-US" altLang="en-US" dirty="0">
                <a:ea typeface="ＭＳ Ｐゴシック" panose="020B0600070205080204" pitchFamily="34" charset="-128"/>
              </a:rPr>
              <a:t>However,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then does not have enough attributes to identify a particular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uniquely</a:t>
            </a:r>
          </a:p>
          <a:p>
            <a:r>
              <a:rPr lang="en-US" altLang="en-US" dirty="0"/>
              <a:t>To deal with this problem, we treat the relationship </a:t>
            </a:r>
            <a:r>
              <a:rPr lang="en-US" altLang="en-US" i="1" dirty="0" err="1"/>
              <a:t>sec_course</a:t>
            </a:r>
            <a:r>
              <a:rPr lang="en-US" altLang="en-US" dirty="0"/>
              <a:t>  as a special relationship that provides extra information, in this case, the </a:t>
            </a:r>
            <a:r>
              <a:rPr lang="en-US" altLang="en-US" i="1" dirty="0" err="1"/>
              <a:t>course_id</a:t>
            </a:r>
            <a:r>
              <a:rPr lang="en-US" altLang="en-US" dirty="0"/>
              <a:t>, required to identify </a:t>
            </a:r>
            <a:r>
              <a:rPr lang="en-US" altLang="en-US" i="1" dirty="0"/>
              <a:t>section</a:t>
            </a:r>
            <a:r>
              <a:rPr lang="en-US" altLang="en-US" dirty="0"/>
              <a:t>  entities uniquely.</a:t>
            </a:r>
          </a:p>
          <a:p>
            <a:r>
              <a:rPr lang="en-US" altLang="en-US" dirty="0"/>
              <a:t>A </a:t>
            </a:r>
            <a:r>
              <a:rPr lang="en-US" altLang="en-US" b="1" dirty="0">
                <a:solidFill>
                  <a:srgbClr val="002060"/>
                </a:solidFill>
              </a:rPr>
              <a:t>weak entity set</a:t>
            </a:r>
            <a:r>
              <a:rPr lang="en-US" altLang="en-US" dirty="0">
                <a:solidFill>
                  <a:srgbClr val="002060"/>
                </a:solidFill>
              </a:rPr>
              <a:t> </a:t>
            </a:r>
            <a:r>
              <a:rPr lang="en-US" altLang="en-US" dirty="0"/>
              <a:t>is one whose existence is dependent on another entity, called its </a:t>
            </a:r>
            <a:r>
              <a:rPr lang="en-US" altLang="en-US" b="1" dirty="0">
                <a:solidFill>
                  <a:srgbClr val="002060"/>
                </a:solidFill>
              </a:rPr>
              <a:t>identifying entity</a:t>
            </a:r>
            <a:endParaRPr lang="en-US" altLang="en-US" dirty="0">
              <a:solidFill>
                <a:srgbClr val="002060"/>
              </a:solidFill>
            </a:endParaRPr>
          </a:p>
          <a:p>
            <a:r>
              <a:rPr lang="en-US" altLang="en-US" dirty="0"/>
              <a:t>Instead of associating a primary key with a weak entity, we use the identifying entity, along with extra attributes called </a:t>
            </a:r>
            <a:r>
              <a:rPr lang="en-US" altLang="en-US" b="1" dirty="0">
                <a:solidFill>
                  <a:srgbClr val="002060"/>
                </a:solidFill>
              </a:rPr>
              <a:t>discriminator</a:t>
            </a:r>
            <a:r>
              <a:rPr lang="en-US" altLang="en-US" dirty="0">
                <a:solidFill>
                  <a:srgbClr val="002060"/>
                </a:solidFill>
              </a:rPr>
              <a:t> </a:t>
            </a:r>
            <a:r>
              <a:rPr lang="en-US" altLang="en-US" dirty="0"/>
              <a:t>to uniquely identify a weak entity. </a:t>
            </a:r>
          </a:p>
          <a:p>
            <a:endParaRPr lang="en-US" altLang="en-US" dirty="0"/>
          </a:p>
        </p:txBody>
      </p:sp>
    </p:spTree>
    <p:extLst>
      <p:ext uri="{BB962C8B-B14F-4D97-AF65-F5344CB8AC3E}">
        <p14:creationId xmlns:p14="http://schemas.microsoft.com/office/powerpoint/2010/main" val="2998521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5059" name="Rectangle 3"/>
          <p:cNvSpPr>
            <a:spLocks noGrp="1" noChangeArrowheads="1"/>
          </p:cNvSpPr>
          <p:nvPr>
            <p:ph type="body" idx="1"/>
          </p:nvPr>
        </p:nvSpPr>
        <p:spPr>
          <a:xfrm>
            <a:off x="1719263" y="861312"/>
            <a:ext cx="5650802" cy="3472945"/>
          </a:xfrm>
        </p:spPr>
        <p:txBody>
          <a:bodyPr/>
          <a:lstStyle/>
          <a:p>
            <a:r>
              <a:rPr lang="en-US" altLang="en-US" dirty="0"/>
              <a:t>An entity set that is not a weak entity set is termed a </a:t>
            </a:r>
            <a:r>
              <a:rPr lang="en-US" altLang="en-US" b="1" dirty="0">
                <a:solidFill>
                  <a:srgbClr val="002060"/>
                </a:solidFill>
              </a:rPr>
              <a:t>strong entity set</a:t>
            </a:r>
            <a:r>
              <a:rPr lang="en-US" altLang="en-US" dirty="0">
                <a:solidFill>
                  <a:srgbClr val="000099"/>
                </a:solidFill>
              </a:rPr>
              <a:t>.</a:t>
            </a:r>
          </a:p>
          <a:p>
            <a:r>
              <a:rPr lang="en-US" altLang="en-US" dirty="0"/>
              <a:t>Every weak entity must be associated with an identifying entity; that is, the weak entity set is said to be </a:t>
            </a:r>
            <a:r>
              <a:rPr lang="en-US" altLang="en-US" b="1" dirty="0">
                <a:solidFill>
                  <a:srgbClr val="002060"/>
                </a:solidFill>
              </a:rPr>
              <a:t>existence dependent</a:t>
            </a:r>
            <a:r>
              <a:rPr lang="en-US" altLang="en-US" dirty="0">
                <a:solidFill>
                  <a:srgbClr val="002060"/>
                </a:solidFill>
              </a:rPr>
              <a:t> </a:t>
            </a:r>
            <a:r>
              <a:rPr lang="en-US" altLang="en-US" dirty="0"/>
              <a:t>on the identifying entity set. </a:t>
            </a:r>
          </a:p>
          <a:p>
            <a:r>
              <a:rPr lang="en-US" altLang="en-US" dirty="0"/>
              <a:t>The identifying entity set is said to </a:t>
            </a:r>
            <a:r>
              <a:rPr lang="en-US" altLang="en-US" b="1" dirty="0">
                <a:solidFill>
                  <a:srgbClr val="002060"/>
                </a:solidFill>
              </a:rPr>
              <a:t>own</a:t>
            </a:r>
            <a:r>
              <a:rPr lang="en-US" altLang="en-US" dirty="0"/>
              <a:t> the weak entity set that it identifies. </a:t>
            </a:r>
          </a:p>
          <a:p>
            <a:r>
              <a:rPr lang="en-US" altLang="en-US" dirty="0"/>
              <a:t>The relationship associating the weak entity set with the identifying entity set is called the </a:t>
            </a:r>
            <a:r>
              <a:rPr lang="en-US" altLang="en-US" b="1" dirty="0">
                <a:solidFill>
                  <a:srgbClr val="002060"/>
                </a:solidFill>
              </a:rPr>
              <a:t>identifying relationship</a:t>
            </a:r>
            <a:r>
              <a:rPr lang="en-US" altLang="en-US" dirty="0"/>
              <a:t>.</a:t>
            </a:r>
          </a:p>
          <a:p>
            <a:r>
              <a:rPr lang="en-US" altLang="en-US" dirty="0"/>
              <a:t>Note that the relational schema we eventually create from the entity set </a:t>
            </a:r>
            <a:r>
              <a:rPr lang="en-US" altLang="en-US" i="1" dirty="0"/>
              <a:t>section</a:t>
            </a:r>
            <a:r>
              <a:rPr lang="en-US" altLang="en-US" dirty="0"/>
              <a:t> does have the attribute </a:t>
            </a:r>
            <a:r>
              <a:rPr lang="en-US" altLang="en-US" i="1" dirty="0" err="1"/>
              <a:t>course_id</a:t>
            </a:r>
            <a:r>
              <a:rPr lang="en-US" altLang="en-US" dirty="0"/>
              <a:t>, for reasons that will become clear later, even though we have dropped the attribute </a:t>
            </a:r>
            <a:r>
              <a:rPr lang="en-US" altLang="en-US" i="1" dirty="0" err="1"/>
              <a:t>course_id</a:t>
            </a:r>
            <a:r>
              <a:rPr lang="en-US" altLang="en-US" dirty="0"/>
              <a:t>  from the entity set </a:t>
            </a:r>
            <a:r>
              <a:rPr lang="en-US" altLang="en-US" i="1" dirty="0"/>
              <a:t>section.</a:t>
            </a:r>
          </a:p>
        </p:txBody>
      </p:sp>
    </p:spTree>
    <p:extLst>
      <p:ext uri="{BB962C8B-B14F-4D97-AF65-F5344CB8AC3E}">
        <p14:creationId xmlns:p14="http://schemas.microsoft.com/office/powerpoint/2010/main" val="2971878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1547813" y="64294"/>
            <a:ext cx="6057900" cy="457200"/>
          </a:xfrm>
        </p:spPr>
        <p:txBody>
          <a:bodyPr/>
          <a:lstStyle/>
          <a:p>
            <a:pPr>
              <a:defRPr/>
            </a:pPr>
            <a:r>
              <a:rPr lang="en-US" altLang="en-US" dirty="0">
                <a:effectLst>
                  <a:outerShdw blurRad="38100" dist="38100" dir="2700000" algn="tl">
                    <a:srgbClr val="C0C0C0"/>
                  </a:outerShdw>
                </a:effectLst>
              </a:rPr>
              <a:t>Expressing Weak Entity Sets</a:t>
            </a:r>
          </a:p>
        </p:txBody>
      </p:sp>
      <p:sp>
        <p:nvSpPr>
          <p:cNvPr id="46083" name="Rectangle 3"/>
          <p:cNvSpPr>
            <a:spLocks noGrp="1" noChangeArrowheads="1"/>
          </p:cNvSpPr>
          <p:nvPr>
            <p:ph type="body" idx="1"/>
          </p:nvPr>
        </p:nvSpPr>
        <p:spPr>
          <a:xfrm>
            <a:off x="1728927" y="856918"/>
            <a:ext cx="5558842" cy="1666827"/>
          </a:xfrm>
        </p:spPr>
        <p:txBody>
          <a:bodyPr/>
          <a:lstStyle/>
          <a:p>
            <a:r>
              <a:rPr lang="en-US" altLang="en-US" dirty="0"/>
              <a:t>In E-R diagrams, a weak entity set is depicted via a double rectangle.</a:t>
            </a:r>
          </a:p>
          <a:p>
            <a:r>
              <a:rPr lang="en-US" altLang="en-US" dirty="0"/>
              <a:t>We underline the discriminator of a weak entity set  with a dashed line.</a:t>
            </a:r>
          </a:p>
          <a:p>
            <a:r>
              <a:rPr lang="en-US" altLang="en-US" dirty="0"/>
              <a:t>The relationship set connecting the  weak entity set to the identifying strong entity set is depicted by a double diamond. </a:t>
            </a:r>
          </a:p>
          <a:p>
            <a:r>
              <a:rPr lang="en-US" altLang="en-US" dirty="0"/>
              <a:t>Primary key for </a:t>
            </a:r>
            <a:r>
              <a:rPr lang="en-US" altLang="en-US" i="1" dirty="0"/>
              <a:t>section </a:t>
            </a:r>
            <a:r>
              <a:rPr lang="en-US" altLang="en-US" dirty="0"/>
              <a:t>– (</a:t>
            </a:r>
            <a:r>
              <a:rPr lang="en-US" altLang="en-US" i="1" dirty="0" err="1"/>
              <a:t>course_id</a:t>
            </a:r>
            <a:r>
              <a:rPr lang="en-US" altLang="en-US" i="1" dirty="0"/>
              <a:t>, </a:t>
            </a:r>
            <a:r>
              <a:rPr lang="en-US" altLang="en-US" i="1" dirty="0" err="1"/>
              <a:t>sec_id</a:t>
            </a:r>
            <a:r>
              <a:rPr lang="en-US" altLang="en-US" i="1" dirty="0"/>
              <a:t>, semester, year</a:t>
            </a:r>
            <a:r>
              <a:rPr lang="en-US" altLang="en-US" sz="1500" dirty="0"/>
              <a:t>)</a:t>
            </a:r>
          </a:p>
        </p:txBody>
      </p:sp>
      <p:pic>
        <p:nvPicPr>
          <p:cNvPr id="4608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8648" y="2693802"/>
            <a:ext cx="3959546" cy="84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330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FF9BB0-9A9D-A11B-6BB1-8227D73E0623}"/>
              </a:ext>
            </a:extLst>
          </p:cNvPr>
          <p:cNvSpPr>
            <a:spLocks noGrp="1"/>
          </p:cNvSpPr>
          <p:nvPr>
            <p:ph type="title"/>
          </p:nvPr>
        </p:nvSpPr>
        <p:spPr/>
        <p:txBody>
          <a:bodyPr/>
          <a:lstStyle/>
          <a:p>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An Example – Classic Models</a:t>
            </a:r>
            <a:b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endParaRPr lang="en-US" dirty="0"/>
          </a:p>
        </p:txBody>
      </p:sp>
      <p:pic>
        <p:nvPicPr>
          <p:cNvPr id="4" name="Picture 3">
            <a:extLst>
              <a:ext uri="{FF2B5EF4-FFF2-40B4-BE49-F238E27FC236}">
                <a16:creationId xmlns:a16="http://schemas.microsoft.com/office/drawing/2014/main" id="{C87DFC65-CA39-C82C-9623-5C976ED62E87}"/>
              </a:ext>
            </a:extLst>
          </p:cNvPr>
          <p:cNvPicPr>
            <a:picLocks noChangeAspect="1"/>
          </p:cNvPicPr>
          <p:nvPr/>
        </p:nvPicPr>
        <p:blipFill>
          <a:blip r:embed="rId2"/>
          <a:stretch>
            <a:fillRect/>
          </a:stretch>
        </p:blipFill>
        <p:spPr>
          <a:xfrm>
            <a:off x="228601" y="513569"/>
            <a:ext cx="6570209" cy="4116363"/>
          </a:xfrm>
          <a:prstGeom prst="rect">
            <a:avLst/>
          </a:prstGeom>
        </p:spPr>
      </p:pic>
      <p:sp>
        <p:nvSpPr>
          <p:cNvPr id="5" name="Rectangle 4">
            <a:extLst>
              <a:ext uri="{FF2B5EF4-FFF2-40B4-BE49-F238E27FC236}">
                <a16:creationId xmlns:a16="http://schemas.microsoft.com/office/drawing/2014/main" id="{5AD574EF-7E5C-C5D1-2E13-1B6BAB4F662B}"/>
              </a:ext>
            </a:extLst>
          </p:cNvPr>
          <p:cNvSpPr/>
          <p:nvPr/>
        </p:nvSpPr>
        <p:spPr>
          <a:xfrm>
            <a:off x="4226689" y="664198"/>
            <a:ext cx="4497963" cy="30008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https://</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www.mysqltutorial.org</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mysql</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-sample-</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database.aspx</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p>
        </p:txBody>
      </p:sp>
    </p:spTree>
    <p:extLst>
      <p:ext uri="{BB962C8B-B14F-4D97-AF65-F5344CB8AC3E}">
        <p14:creationId xmlns:p14="http://schemas.microsoft.com/office/powerpoint/2010/main" val="1290160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3"/>
          <p:cNvSpPr>
            <a:spLocks noGrp="1" noChangeArrowheads="1"/>
          </p:cNvSpPr>
          <p:nvPr>
            <p:ph idx="1"/>
          </p:nvPr>
        </p:nvSpPr>
        <p:spPr/>
        <p:txBody>
          <a:bodyPr>
            <a:normAutofit/>
          </a:bodyPr>
          <a:lstStyle/>
          <a:p>
            <a:r>
              <a:rPr lang="en-US" altLang="en-US" dirty="0"/>
              <a:t>Suppose we have entity sets:</a:t>
            </a:r>
          </a:p>
          <a:p>
            <a:pPr lvl="1"/>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with attributes: </a:t>
            </a:r>
            <a:r>
              <a:rPr lang="en-US" altLang="en-US" i="1" dirty="0">
                <a:ea typeface="ＭＳ Ｐゴシック" panose="020B0600070205080204" pitchFamily="34" charset="-128"/>
              </a:rPr>
              <a:t>ID</a:t>
            </a:r>
            <a:r>
              <a:rPr lang="en-US" altLang="en-US" dirty="0">
                <a:ea typeface="ＭＳ Ｐゴシック" panose="020B0600070205080204" pitchFamily="34" charset="-128"/>
              </a:rPr>
              <a:t>, </a:t>
            </a:r>
            <a:r>
              <a:rPr lang="en-US" altLang="en-US" i="1" dirty="0">
                <a:ea typeface="ＭＳ Ｐゴシック" panose="020B0600070205080204" pitchFamily="34" charset="-128"/>
              </a:rPr>
              <a:t>name</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salary</a:t>
            </a:r>
          </a:p>
          <a:p>
            <a:pPr lvl="1"/>
            <a:r>
              <a:rPr lang="en-US" altLang="en-US" i="1" dirty="0">
                <a:ea typeface="ＭＳ Ｐゴシック" panose="020B0600070205080204" pitchFamily="34" charset="-128"/>
              </a:rPr>
              <a:t>department, </a:t>
            </a:r>
            <a:r>
              <a:rPr lang="en-US" altLang="en-US" dirty="0">
                <a:ea typeface="ＭＳ Ｐゴシック" panose="020B0600070205080204" pitchFamily="34" charset="-128"/>
              </a:rPr>
              <a:t>with attributes: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building, budget</a:t>
            </a:r>
          </a:p>
          <a:p>
            <a:r>
              <a:rPr lang="en-US" altLang="en-US" dirty="0"/>
              <a:t>We model the fact that each instructor has an associated department</a:t>
            </a:r>
            <a:r>
              <a:rPr lang="en-US" altLang="en-US" i="1" dirty="0"/>
              <a:t> </a:t>
            </a:r>
            <a:r>
              <a:rPr lang="en-US" altLang="en-US" dirty="0"/>
              <a:t>using a relationship set </a:t>
            </a:r>
            <a:r>
              <a:rPr lang="en-US" altLang="en-US" i="1" dirty="0" err="1"/>
              <a:t>inst_dept</a:t>
            </a:r>
            <a:endParaRPr lang="en-US" altLang="en-US" i="1" dirty="0"/>
          </a:p>
          <a:p>
            <a:r>
              <a:rPr lang="en-US" altLang="en-US" dirty="0"/>
              <a:t>The attribute </a:t>
            </a:r>
            <a:r>
              <a:rPr lang="en-US" altLang="en-US" i="1" dirty="0" err="1"/>
              <a:t>dept_name</a:t>
            </a:r>
            <a:r>
              <a:rPr lang="en-US" altLang="en-US" i="1" dirty="0"/>
              <a:t> </a:t>
            </a:r>
            <a:r>
              <a:rPr lang="en-US" altLang="en-US" dirty="0"/>
              <a:t>in </a:t>
            </a:r>
            <a:r>
              <a:rPr lang="en-US" altLang="en-US" i="1" dirty="0"/>
              <a:t>instructor</a:t>
            </a:r>
            <a:r>
              <a:rPr lang="en-US" altLang="en-US" dirty="0"/>
              <a:t> replicates information present in the relationship and is therefore  redundant</a:t>
            </a:r>
          </a:p>
          <a:p>
            <a:pPr lvl="1"/>
            <a:r>
              <a:rPr lang="en-US" altLang="en-US" dirty="0">
                <a:ea typeface="ＭＳ Ｐゴシック" panose="020B0600070205080204" pitchFamily="34" charset="-128"/>
              </a:rPr>
              <a:t>and needs to be removed.</a:t>
            </a:r>
          </a:p>
          <a:p>
            <a:r>
              <a:rPr lang="en-US" altLang="en-US" dirty="0"/>
              <a:t>BUT: when converting back to tables, in some cases the attribute gets reintroduced, as we will see later.</a:t>
            </a:r>
          </a:p>
        </p:txBody>
      </p:sp>
      <p:sp>
        <p:nvSpPr>
          <p:cNvPr id="67993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Redundant Attributes</a:t>
            </a:r>
          </a:p>
        </p:txBody>
      </p:sp>
      <p:pic>
        <p:nvPicPr>
          <p:cNvPr id="3" name="Picture 2"/>
          <p:cNvPicPr>
            <a:picLocks noChangeAspect="1"/>
          </p:cNvPicPr>
          <p:nvPr/>
        </p:nvPicPr>
        <p:blipFill>
          <a:blip r:embed="rId3"/>
          <a:stretch>
            <a:fillRect/>
          </a:stretch>
        </p:blipFill>
        <p:spPr>
          <a:xfrm>
            <a:off x="5029200" y="3663267"/>
            <a:ext cx="3011235" cy="889683"/>
          </a:xfrm>
          <a:prstGeom prst="rect">
            <a:avLst/>
          </a:prstGeom>
        </p:spPr>
      </p:pic>
    </p:spTree>
    <p:extLst>
      <p:ext uri="{BB962C8B-B14F-4D97-AF65-F5344CB8AC3E}">
        <p14:creationId xmlns:p14="http://schemas.microsoft.com/office/powerpoint/2010/main" val="4103358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Alternatives</a:t>
            </a:r>
          </a:p>
        </p:txBody>
      </p:sp>
      <p:sp>
        <p:nvSpPr>
          <p:cNvPr id="9219" name="Rectangle 3"/>
          <p:cNvSpPr>
            <a:spLocks noGrp="1" noChangeArrowheads="1"/>
          </p:cNvSpPr>
          <p:nvPr>
            <p:ph idx="1"/>
          </p:nvPr>
        </p:nvSpPr>
        <p:spPr/>
        <p:txBody>
          <a:bodyPr>
            <a:normAutofit/>
          </a:bodyPr>
          <a:lstStyle/>
          <a:p>
            <a:pPr>
              <a:buFont typeface="Wingdings" panose="05000000000000000000" pitchFamily="2" charset="2"/>
              <a:buChar char="§"/>
            </a:pPr>
            <a:r>
              <a:rPr lang="en-US" altLang="en-US" dirty="0"/>
              <a:t>In designing a database schema, we must ensure that we avoid two major pitfalls:</a:t>
            </a:r>
          </a:p>
          <a:p>
            <a:pPr lvl="1">
              <a:buSzPct val="110000"/>
              <a:buFont typeface="Arial" panose="020B0604020202020204" pitchFamily="34" charset="0"/>
              <a:buChar char="•"/>
            </a:pPr>
            <a:r>
              <a:rPr lang="en-US" altLang="en-US" dirty="0">
                <a:ea typeface="ＭＳ Ｐゴシック" panose="020B0600070205080204" pitchFamily="34" charset="-128"/>
              </a:rPr>
              <a:t>Redundancy:  a bad design  may result in repeat information.  </a:t>
            </a:r>
          </a:p>
          <a:p>
            <a:pPr lvl="2">
              <a:buFont typeface="Wingdings" panose="05000000000000000000" pitchFamily="2" charset="2"/>
              <a:buChar char="§"/>
            </a:pPr>
            <a:r>
              <a:rPr lang="en-US" altLang="en-US" b="1" dirty="0">
                <a:solidFill>
                  <a:schemeClr val="tx2"/>
                </a:solidFill>
                <a:ea typeface="ＭＳ Ｐゴシック" panose="020B0600070205080204" pitchFamily="34" charset="-128"/>
              </a:rPr>
              <a:t>Redundant representation of information may lead to data inconsistency among the various copies of information </a:t>
            </a:r>
          </a:p>
          <a:p>
            <a:pPr lvl="1">
              <a:buSzPct val="110000"/>
              <a:buFont typeface="Arial" panose="020B0604020202020204" pitchFamily="34" charset="0"/>
              <a:buChar char="•"/>
            </a:pPr>
            <a:r>
              <a:rPr lang="en-US" altLang="en-US" dirty="0">
                <a:ea typeface="ＭＳ Ｐゴシック" panose="020B0600070205080204" pitchFamily="34" charset="-128"/>
              </a:rPr>
              <a:t>Incompleteness: a bad design may make certain aspects of the enterprise difficult or impossible to model.</a:t>
            </a:r>
          </a:p>
          <a:p>
            <a:pPr>
              <a:buFont typeface="Wingdings" panose="05000000000000000000" pitchFamily="2" charset="2"/>
              <a:buChar char="§"/>
            </a:pPr>
            <a:r>
              <a:rPr lang="en-US" altLang="en-US" dirty="0"/>
              <a:t>Avoiding bad designs is not enough. There may be a  large number  of  good designs from which we must choose.</a:t>
            </a:r>
          </a:p>
        </p:txBody>
      </p:sp>
      <p:sp>
        <p:nvSpPr>
          <p:cNvPr id="2" name="TextBox 1">
            <a:extLst>
              <a:ext uri="{FF2B5EF4-FFF2-40B4-BE49-F238E27FC236}">
                <a16:creationId xmlns:a16="http://schemas.microsoft.com/office/drawing/2014/main" id="{E6F06E8F-909C-A543-A47B-BAE9A670D3DE}"/>
              </a:ext>
            </a:extLst>
          </p:cNvPr>
          <p:cNvSpPr txBox="1"/>
          <p:nvPr/>
        </p:nvSpPr>
        <p:spPr>
          <a:xfrm>
            <a:off x="304800" y="3982819"/>
            <a:ext cx="1083951"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Emphasis</a:t>
            </a:r>
            <a:b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b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Added</a:t>
            </a:r>
          </a:p>
        </p:txBody>
      </p:sp>
    </p:spTree>
    <p:extLst>
      <p:ext uri="{BB962C8B-B14F-4D97-AF65-F5344CB8AC3E}">
        <p14:creationId xmlns:p14="http://schemas.microsoft.com/office/powerpoint/2010/main" val="30111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Complex Attributes</a:t>
            </a:r>
          </a:p>
        </p:txBody>
      </p:sp>
      <p:sp>
        <p:nvSpPr>
          <p:cNvPr id="24579" name="Rectangle 3"/>
          <p:cNvSpPr>
            <a:spLocks noGrp="1" noChangeArrowheads="1"/>
          </p:cNvSpPr>
          <p:nvPr>
            <p:ph type="body" idx="1"/>
          </p:nvPr>
        </p:nvSpPr>
        <p:spPr>
          <a:xfrm>
            <a:off x="1719263" y="872728"/>
            <a:ext cx="5815394" cy="2501408"/>
          </a:xfrm>
        </p:spPr>
        <p:txBody>
          <a:bodyPr/>
          <a:lstStyle/>
          <a:p>
            <a:r>
              <a:rPr lang="en-US" altLang="en-US" dirty="0"/>
              <a:t>Attribute types:</a:t>
            </a:r>
          </a:p>
          <a:p>
            <a:pPr lvl="1"/>
            <a:r>
              <a:rPr lang="en-US" altLang="en-US" b="1" dirty="0">
                <a:solidFill>
                  <a:srgbClr val="002060"/>
                </a:solidFill>
                <a:ea typeface="ＭＳ Ｐゴシック" panose="020B0600070205080204" pitchFamily="34" charset="-128"/>
              </a:rPr>
              <a:t>Simple</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composite</a:t>
            </a:r>
            <a:r>
              <a:rPr lang="en-US" altLang="en-US" dirty="0">
                <a:ea typeface="ＭＳ Ｐゴシック" panose="020B0600070205080204" pitchFamily="34" charset="-128"/>
              </a:rPr>
              <a:t> attributes.</a:t>
            </a:r>
          </a:p>
          <a:p>
            <a:pPr lvl="1"/>
            <a:r>
              <a:rPr lang="en-US" altLang="en-US" b="1" dirty="0">
                <a:solidFill>
                  <a:srgbClr val="002060"/>
                </a:solidFill>
                <a:ea typeface="ＭＳ Ｐゴシック" panose="020B0600070205080204" pitchFamily="34" charset="-128"/>
              </a:rPr>
              <a:t>Single-valued</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multivalued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Example: multivalued attribute: </a:t>
            </a:r>
            <a:r>
              <a:rPr lang="en-US" altLang="en-US" i="1" dirty="0" err="1">
                <a:ea typeface="ＭＳ Ｐゴシック" panose="020B0600070205080204" pitchFamily="34" charset="-128"/>
              </a:rPr>
              <a:t>phone_numbers</a:t>
            </a:r>
            <a:endParaRPr lang="en-US" altLang="en-US" i="1" dirty="0">
              <a:ea typeface="ＭＳ Ｐゴシック" panose="020B0600070205080204" pitchFamily="34" charset="-128"/>
            </a:endParaRPr>
          </a:p>
          <a:p>
            <a:pPr lvl="1"/>
            <a:r>
              <a:rPr lang="en-US" altLang="en-US" b="1" dirty="0">
                <a:solidFill>
                  <a:srgbClr val="002060"/>
                </a:solidFill>
                <a:ea typeface="ＭＳ Ｐゴシック" panose="020B0600070205080204" pitchFamily="34" charset="-128"/>
              </a:rPr>
              <a:t>Derived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Can be computed from other attributes</a:t>
            </a:r>
          </a:p>
          <a:p>
            <a:pPr lvl="2"/>
            <a:r>
              <a:rPr lang="en-US" altLang="en-US" dirty="0">
                <a:ea typeface="ＭＳ Ｐゴシック" panose="020B0600070205080204" pitchFamily="34" charset="-128"/>
              </a:rPr>
              <a:t>Example:  age, given </a:t>
            </a:r>
            <a:r>
              <a:rPr lang="en-US" altLang="en-US" dirty="0" err="1">
                <a:ea typeface="ＭＳ Ｐゴシック" panose="020B0600070205080204" pitchFamily="34" charset="-128"/>
              </a:rPr>
              <a:t>date_of_birth</a:t>
            </a:r>
            <a:endParaRPr lang="en-US" altLang="en-US" dirty="0">
              <a:ea typeface="ＭＳ Ｐゴシック" panose="020B0600070205080204" pitchFamily="34" charset="-128"/>
            </a:endParaRPr>
          </a:p>
          <a:p>
            <a:r>
              <a:rPr lang="en-US" altLang="en-US" b="1" dirty="0">
                <a:solidFill>
                  <a:srgbClr val="002060"/>
                </a:solidFill>
              </a:rPr>
              <a:t>Domain</a:t>
            </a:r>
            <a:r>
              <a:rPr lang="en-US" altLang="en-US" dirty="0"/>
              <a:t> – the set of permitted values for each attribute </a:t>
            </a:r>
          </a:p>
          <a:p>
            <a:endParaRPr lang="en-US" altLang="en-US" dirty="0"/>
          </a:p>
        </p:txBody>
      </p:sp>
    </p:spTree>
    <p:extLst>
      <p:ext uri="{BB962C8B-B14F-4D97-AF65-F5344CB8AC3E}">
        <p14:creationId xmlns:p14="http://schemas.microsoft.com/office/powerpoint/2010/main" val="2985024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Composite Attributes</a:t>
            </a:r>
          </a:p>
        </p:txBody>
      </p:sp>
      <p:sp>
        <p:nvSpPr>
          <p:cNvPr id="25603" name="Rectangle 3"/>
          <p:cNvSpPr>
            <a:spLocks noGrp="1" noChangeArrowheads="1"/>
          </p:cNvSpPr>
          <p:nvPr>
            <p:ph type="body" idx="1"/>
          </p:nvPr>
        </p:nvSpPr>
        <p:spPr>
          <a:xfrm>
            <a:off x="1719262" y="872729"/>
            <a:ext cx="5669090" cy="676275"/>
          </a:xfrm>
        </p:spPr>
        <p:txBody>
          <a:bodyPr/>
          <a:lstStyle/>
          <a:p>
            <a:r>
              <a:rPr lang="en-US" altLang="en-US" dirty="0"/>
              <a:t>Composite attributes allow us to divided attributes  into subparts (other attributes).</a:t>
            </a:r>
          </a:p>
        </p:txBody>
      </p:sp>
      <p:pic>
        <p:nvPicPr>
          <p:cNvPr id="256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143" y="1490472"/>
            <a:ext cx="4589926" cy="141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474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B447DE-11A6-D3C7-C045-FAD2BD30C09E}"/>
              </a:ext>
            </a:extLst>
          </p:cNvPr>
          <p:cNvSpPr>
            <a:spLocks noGrp="1"/>
          </p:cNvSpPr>
          <p:nvPr>
            <p:ph idx="1"/>
          </p:nvPr>
        </p:nvSpPr>
        <p:spPr/>
        <p:txBody>
          <a:bodyPr/>
          <a:lstStyle/>
          <a:p>
            <a:r>
              <a:rPr lang="en-US" sz="1800" dirty="0"/>
              <a:t>Consider </a:t>
            </a:r>
            <a:r>
              <a:rPr lang="en-US" sz="1800" dirty="0" err="1"/>
              <a:t>name_basics</a:t>
            </a: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There</a:t>
            </a:r>
          </a:p>
          <a:p>
            <a:pPr lvl="1"/>
            <a:r>
              <a:rPr lang="en-US" sz="1600" dirty="0"/>
              <a:t>Is one composite attribute, </a:t>
            </a:r>
            <a:r>
              <a:rPr lang="en-US" sz="1600" dirty="0" err="1"/>
              <a:t>primaryName</a:t>
            </a:r>
            <a:r>
              <a:rPr lang="en-US" sz="1600" dirty="0"/>
              <a:t>.</a:t>
            </a:r>
          </a:p>
          <a:p>
            <a:pPr lvl="1"/>
            <a:r>
              <a:rPr lang="en-US" sz="1600" dirty="0"/>
              <a:t>Are two multivalued attributes: </a:t>
            </a:r>
            <a:r>
              <a:rPr lang="en-US" sz="1600" dirty="0" err="1"/>
              <a:t>primaryProfession</a:t>
            </a:r>
            <a:r>
              <a:rPr lang="en-US" sz="1600" dirty="0"/>
              <a:t>, </a:t>
            </a:r>
            <a:r>
              <a:rPr lang="en-US" sz="1600" dirty="0" err="1"/>
              <a:t>knownForTitles</a:t>
            </a:r>
            <a:endParaRPr lang="en-US" sz="1600" dirty="0"/>
          </a:p>
          <a:p>
            <a:pPr lvl="1"/>
            <a:r>
              <a:rPr lang="en-US" sz="1600" dirty="0" err="1"/>
              <a:t>knownForTitles</a:t>
            </a:r>
            <a:r>
              <a:rPr lang="en-US" sz="1600" dirty="0"/>
              <a:t> is also tricky, which we will see.</a:t>
            </a:r>
          </a:p>
          <a:p>
            <a:pPr lvl="1"/>
            <a:r>
              <a:rPr lang="en-US" sz="1600" dirty="0"/>
              <a:t>Names are also a little tricky</a:t>
            </a:r>
          </a:p>
        </p:txBody>
      </p:sp>
      <p:sp>
        <p:nvSpPr>
          <p:cNvPr id="3" name="Title 2">
            <a:extLst>
              <a:ext uri="{FF2B5EF4-FFF2-40B4-BE49-F238E27FC236}">
                <a16:creationId xmlns:a16="http://schemas.microsoft.com/office/drawing/2014/main" id="{7A8B8F87-A9A7-DD5D-67DB-F3FCF21C4705}"/>
              </a:ext>
            </a:extLst>
          </p:cNvPr>
          <p:cNvSpPr>
            <a:spLocks noGrp="1"/>
          </p:cNvSpPr>
          <p:nvPr>
            <p:ph type="title"/>
          </p:nvPr>
        </p:nvSpPr>
        <p:spPr/>
        <p:txBody>
          <a:bodyPr/>
          <a:lstStyle/>
          <a:p>
            <a:r>
              <a:rPr lang="en-US" dirty="0"/>
              <a:t>Example from IMDB</a:t>
            </a:r>
          </a:p>
        </p:txBody>
      </p:sp>
      <p:pic>
        <p:nvPicPr>
          <p:cNvPr id="4" name="Picture 3">
            <a:extLst>
              <a:ext uri="{FF2B5EF4-FFF2-40B4-BE49-F238E27FC236}">
                <a16:creationId xmlns:a16="http://schemas.microsoft.com/office/drawing/2014/main" id="{EFCC2117-90F3-E2B9-E7C2-1F141D1369FE}"/>
              </a:ext>
            </a:extLst>
          </p:cNvPr>
          <p:cNvPicPr>
            <a:picLocks noChangeAspect="1"/>
          </p:cNvPicPr>
          <p:nvPr/>
        </p:nvPicPr>
        <p:blipFill>
          <a:blip r:embed="rId2"/>
          <a:stretch>
            <a:fillRect/>
          </a:stretch>
        </p:blipFill>
        <p:spPr>
          <a:xfrm>
            <a:off x="184052" y="1047750"/>
            <a:ext cx="8503764" cy="1905000"/>
          </a:xfrm>
          <a:prstGeom prst="rect">
            <a:avLst/>
          </a:prstGeom>
        </p:spPr>
      </p:pic>
      <p:sp>
        <p:nvSpPr>
          <p:cNvPr id="5" name="Rounded Rectangle 4">
            <a:extLst>
              <a:ext uri="{FF2B5EF4-FFF2-40B4-BE49-F238E27FC236}">
                <a16:creationId xmlns:a16="http://schemas.microsoft.com/office/drawing/2014/main" id="{B046F0B8-62C3-DB8D-F9EF-82C1BEEFB224}"/>
              </a:ext>
            </a:extLst>
          </p:cNvPr>
          <p:cNvSpPr/>
          <p:nvPr/>
        </p:nvSpPr>
        <p:spPr>
          <a:xfrm>
            <a:off x="5410200" y="4019550"/>
            <a:ext cx="2819400" cy="53340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Switch to notebook</a:t>
            </a:r>
          </a:p>
        </p:txBody>
      </p:sp>
    </p:spTree>
    <p:extLst>
      <p:ext uri="{BB962C8B-B14F-4D97-AF65-F5344CB8AC3E}">
        <p14:creationId xmlns:p14="http://schemas.microsoft.com/office/powerpoint/2010/main" val="3991743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(Cont.)</a:t>
            </a:r>
          </a:p>
        </p:txBody>
      </p:sp>
      <p:sp>
        <p:nvSpPr>
          <p:cNvPr id="19459" name="Rectangle 3"/>
          <p:cNvSpPr>
            <a:spLocks noGrp="1" noChangeArrowheads="1"/>
          </p:cNvSpPr>
          <p:nvPr>
            <p:ph type="body" idx="1"/>
          </p:nvPr>
        </p:nvSpPr>
        <p:spPr>
          <a:xfrm>
            <a:off x="1719263" y="808435"/>
            <a:ext cx="5715785" cy="938069"/>
          </a:xfrm>
        </p:spPr>
        <p:txBody>
          <a:bodyPr/>
          <a:lstStyle/>
          <a:p>
            <a:r>
              <a:rPr lang="en-US" altLang="en-US" dirty="0"/>
              <a:t>An attribute can also be associated with a relationship set.</a:t>
            </a:r>
          </a:p>
          <a:p>
            <a:r>
              <a:rPr lang="en-US" altLang="en-US" dirty="0"/>
              <a:t>For instance, the </a:t>
            </a:r>
            <a:r>
              <a:rPr lang="en-US" altLang="en-US" i="1" dirty="0"/>
              <a:t>advisor </a:t>
            </a:r>
            <a:r>
              <a:rPr lang="en-US" altLang="en-US" dirty="0"/>
              <a:t>relationship set between entity sets </a:t>
            </a:r>
            <a:r>
              <a:rPr lang="en-US" altLang="en-US" i="1" dirty="0"/>
              <a:t>instructor </a:t>
            </a:r>
            <a:r>
              <a:rPr lang="en-US" altLang="en-US" dirty="0"/>
              <a:t>and </a:t>
            </a:r>
            <a:r>
              <a:rPr lang="en-US" altLang="en-US" i="1" dirty="0"/>
              <a:t>student </a:t>
            </a:r>
            <a:r>
              <a:rPr lang="en-US" altLang="en-US" dirty="0"/>
              <a:t>may have the attribute </a:t>
            </a:r>
            <a:r>
              <a:rPr lang="en-US" altLang="en-US" i="1" dirty="0"/>
              <a:t>date </a:t>
            </a:r>
            <a:r>
              <a:rPr lang="en-US" altLang="en-US" dirty="0"/>
              <a:t>which tracks when the student started being associated with the advisor</a:t>
            </a:r>
          </a:p>
        </p:txBody>
      </p:sp>
      <p:pic>
        <p:nvPicPr>
          <p:cNvPr id="1946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559" y="1883664"/>
            <a:ext cx="3973859" cy="188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7: ER, Relational, SQL VI		© Donald F. Ferguson, 2023</a:t>
            </a:r>
            <a:endParaRPr lang="en-US" altLang="en-US" sz="80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with Attributes</a:t>
            </a:r>
          </a:p>
        </p:txBody>
      </p:sp>
      <p:pic>
        <p:nvPicPr>
          <p:cNvPr id="2048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190625"/>
            <a:ext cx="519946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Roles</a:t>
            </a:r>
          </a:p>
        </p:txBody>
      </p:sp>
      <p:sp>
        <p:nvSpPr>
          <p:cNvPr id="21507" name="Rectangle 3"/>
          <p:cNvSpPr>
            <a:spLocks noGrp="1" noChangeArrowheads="1"/>
          </p:cNvSpPr>
          <p:nvPr>
            <p:ph type="body" idx="1"/>
          </p:nvPr>
        </p:nvSpPr>
        <p:spPr>
          <a:xfrm>
            <a:off x="1719263" y="856012"/>
            <a:ext cx="5916073" cy="1107281"/>
          </a:xfrm>
        </p:spPr>
        <p:txBody>
          <a:bodyPr/>
          <a:lstStyle/>
          <a:p>
            <a:r>
              <a:rPr kumimoji="0" lang="en-US" altLang="en-US" dirty="0"/>
              <a:t>Entity sets of a relationship need not be distinct</a:t>
            </a:r>
          </a:p>
          <a:p>
            <a:pPr lvl="1"/>
            <a:r>
              <a:rPr kumimoji="0" lang="en-US" altLang="en-US" dirty="0">
                <a:ea typeface="ＭＳ Ｐゴシック" panose="020B0600070205080204" pitchFamily="34" charset="-128"/>
              </a:rPr>
              <a:t>Each occurrence of an entity set plays a “role” in the relationship</a:t>
            </a:r>
            <a:endParaRPr lang="en-US" altLang="en-US" dirty="0">
              <a:ea typeface="ＭＳ Ｐゴシック" panose="020B0600070205080204" pitchFamily="34" charset="-128"/>
            </a:endParaRPr>
          </a:p>
          <a:p>
            <a:r>
              <a:rPr lang="en-US" altLang="en-US" dirty="0"/>
              <a:t>The labels “</a:t>
            </a:r>
            <a:r>
              <a:rPr lang="en-US" altLang="ja-JP" i="1" dirty="0" err="1"/>
              <a:t>course_id</a:t>
            </a:r>
            <a:r>
              <a:rPr lang="en-US" altLang="en-US" dirty="0"/>
              <a:t>”</a:t>
            </a:r>
            <a:r>
              <a:rPr lang="en-US" altLang="ja-JP" dirty="0"/>
              <a:t> and </a:t>
            </a:r>
            <a:r>
              <a:rPr lang="en-US" altLang="en-US" dirty="0"/>
              <a:t>“</a:t>
            </a:r>
            <a:r>
              <a:rPr lang="en-US" altLang="ja-JP" i="1" dirty="0" err="1"/>
              <a:t>prereq_id</a:t>
            </a:r>
            <a:r>
              <a:rPr lang="en-US" altLang="en-US" dirty="0"/>
              <a:t>”</a:t>
            </a:r>
            <a:r>
              <a:rPr lang="en-US" altLang="ja-JP" dirty="0"/>
              <a:t> are called </a:t>
            </a:r>
            <a:r>
              <a:rPr lang="en-US" altLang="ja-JP" b="1" dirty="0">
                <a:solidFill>
                  <a:srgbClr val="002060"/>
                </a:solidFill>
              </a:rPr>
              <a:t>roles</a:t>
            </a:r>
            <a:r>
              <a:rPr lang="en-US" altLang="ja-JP" dirty="0"/>
              <a:t>.</a:t>
            </a:r>
            <a:endParaRPr lang="en-US" altLang="en-US" dirty="0"/>
          </a:p>
        </p:txBody>
      </p:sp>
      <p:pic>
        <p:nvPicPr>
          <p:cNvPr id="2150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640" y="1858759"/>
            <a:ext cx="3854403" cy="113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Degree of a Relationship Set</a:t>
            </a:r>
          </a:p>
        </p:txBody>
      </p:sp>
      <p:sp>
        <p:nvSpPr>
          <p:cNvPr id="22531" name="Rectangle 3"/>
          <p:cNvSpPr>
            <a:spLocks noGrp="1" noChangeArrowheads="1"/>
          </p:cNvSpPr>
          <p:nvPr>
            <p:ph type="body" idx="1"/>
          </p:nvPr>
        </p:nvSpPr>
        <p:spPr>
          <a:xfrm>
            <a:off x="1719263" y="820341"/>
            <a:ext cx="5669090" cy="2837259"/>
          </a:xfrm>
        </p:spPr>
        <p:txBody>
          <a:bodyPr/>
          <a:lstStyle/>
          <a:p>
            <a:r>
              <a:rPr lang="en-US" altLang="en-US" dirty="0"/>
              <a:t>Binary relationship</a:t>
            </a:r>
          </a:p>
          <a:p>
            <a:pPr lvl="1"/>
            <a:r>
              <a:rPr lang="en-US" altLang="en-US" dirty="0">
                <a:ea typeface="ＭＳ Ｐゴシック" panose="020B0600070205080204" pitchFamily="34" charset="-128"/>
              </a:rPr>
              <a:t>involve two entity sets (or degree two). </a:t>
            </a:r>
          </a:p>
          <a:p>
            <a:pPr lvl="1"/>
            <a:r>
              <a:rPr lang="en-US" altLang="en-US" dirty="0">
                <a:ea typeface="ＭＳ Ｐゴシック" panose="020B0600070205080204" pitchFamily="34" charset="-128"/>
              </a:rPr>
              <a:t>most relationship sets in a database system are binary.</a:t>
            </a:r>
          </a:p>
          <a:p>
            <a:r>
              <a:rPr lang="en-US" altLang="en-US" dirty="0"/>
              <a:t>Relationships between more than two entity sets are rare.  Most relationships are binary. (More on this later.)</a:t>
            </a:r>
          </a:p>
          <a:p>
            <a:pPr lvl="1">
              <a:buClr>
                <a:srgbClr val="FF9933"/>
              </a:buClr>
            </a:pPr>
            <a:r>
              <a:rPr lang="en-US" altLang="en-US" dirty="0">
                <a:ea typeface="ＭＳ Ｐゴシック" panose="020B0600070205080204" pitchFamily="34" charset="-128"/>
              </a:rPr>
              <a:t>Example: </a:t>
            </a:r>
            <a:r>
              <a:rPr lang="en-US" altLang="en-US" i="1" dirty="0">
                <a:ea typeface="ＭＳ Ｐゴシック" panose="020B0600070205080204" pitchFamily="34" charset="-128"/>
              </a:rPr>
              <a:t>students</a:t>
            </a:r>
            <a:r>
              <a:rPr lang="en-US" altLang="en-US" dirty="0">
                <a:ea typeface="ＭＳ Ｐゴシック" panose="020B0600070205080204" pitchFamily="34" charset="-128"/>
              </a:rPr>
              <a:t> work on research </a:t>
            </a:r>
            <a:r>
              <a:rPr lang="en-US" altLang="en-US" i="1" dirty="0">
                <a:ea typeface="ＭＳ Ｐゴシック" panose="020B0600070205080204" pitchFamily="34" charset="-128"/>
              </a:rPr>
              <a:t>projects</a:t>
            </a:r>
            <a:r>
              <a:rPr lang="en-US" altLang="en-US" dirty="0">
                <a:ea typeface="ＭＳ Ｐゴシック" panose="020B0600070205080204" pitchFamily="34" charset="-128"/>
              </a:rPr>
              <a:t> under the guidance of an </a:t>
            </a:r>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a:t>
            </a:r>
          </a:p>
          <a:p>
            <a:pPr lvl="1">
              <a:buClr>
                <a:srgbClr val="FF9933"/>
              </a:buClr>
            </a:pPr>
            <a:r>
              <a:rPr lang="en-US" altLang="en-US" dirty="0">
                <a:ea typeface="ＭＳ Ｐゴシック" panose="020B0600070205080204" pitchFamily="34" charset="-128"/>
              </a:rPr>
              <a:t>relationship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is a ternary relationship between </a:t>
            </a:r>
            <a:r>
              <a:rPr lang="en-US" altLang="en-US" i="1" dirty="0">
                <a:ea typeface="ＭＳ Ｐゴシック" panose="020B0600070205080204" pitchFamily="34" charset="-128"/>
              </a:rPr>
              <a:t>instructor, student, </a:t>
            </a:r>
            <a:r>
              <a:rPr lang="en-US" altLang="en-US" dirty="0">
                <a:ea typeface="ＭＳ Ｐゴシック" panose="020B0600070205080204" pitchFamily="34" charset="-128"/>
              </a:rPr>
              <a:t>and </a:t>
            </a:r>
            <a:r>
              <a:rPr lang="en-US" altLang="en-US" i="1" dirty="0">
                <a:ea typeface="ＭＳ Ｐゴシック" panose="020B0600070205080204" pitchFamily="34" charset="-128"/>
              </a:rPr>
              <a:t>project</a:t>
            </a:r>
            <a:endParaRPr kumimoji="0" lang="en-US" altLang="en-US" dirty="0">
              <a:ea typeface="ＭＳ Ｐゴシック" panose="020B0600070205080204" pitchFamily="34" charset="-128"/>
            </a:endParaRPr>
          </a:p>
          <a:p>
            <a:pPr lvl="1"/>
            <a:endParaRPr lang="en-US" altLang="en-US" sz="1500" dirty="0">
              <a:ea typeface="ＭＳ Ｐゴシック" panose="020B0600070205080204" pitchFamily="34" charset="-12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a:xfrm>
            <a:off x="1628775" y="40481"/>
            <a:ext cx="6372225" cy="457200"/>
          </a:xfrm>
        </p:spPr>
        <p:txBody>
          <a:bodyPr/>
          <a:lstStyle/>
          <a:p>
            <a:pPr>
              <a:defRPr/>
            </a:pPr>
            <a:r>
              <a:rPr lang="en-US" altLang="en-US" dirty="0">
                <a:effectLst>
                  <a:outerShdw blurRad="38100" dist="38100" dir="2700000" algn="tl">
                    <a:srgbClr val="C0C0C0"/>
                  </a:outerShdw>
                </a:effectLst>
              </a:rPr>
              <a:t>Non-binary Relationship Sets</a:t>
            </a:r>
          </a:p>
        </p:txBody>
      </p:sp>
      <p:sp>
        <p:nvSpPr>
          <p:cNvPr id="23555" name="Rectangle 3"/>
          <p:cNvSpPr>
            <a:spLocks noGrp="1" noChangeArrowheads="1"/>
          </p:cNvSpPr>
          <p:nvPr>
            <p:ph type="body" idx="1"/>
          </p:nvPr>
        </p:nvSpPr>
        <p:spPr>
          <a:xfrm>
            <a:off x="1728926" y="888207"/>
            <a:ext cx="5726097" cy="1260634"/>
          </a:xfrm>
        </p:spPr>
        <p:txBody>
          <a:bodyPr/>
          <a:lstStyle/>
          <a:p>
            <a:r>
              <a:rPr lang="en-US" altLang="en-US" dirty="0"/>
              <a:t>Most relationship sets are binary</a:t>
            </a:r>
          </a:p>
          <a:p>
            <a:r>
              <a:rPr lang="en-US" altLang="en-US" dirty="0"/>
              <a:t>There are  occasions when it is more convenient to represent relationships as non-binary.</a:t>
            </a:r>
          </a:p>
          <a:p>
            <a:r>
              <a:rPr lang="en-US" altLang="en-US" dirty="0"/>
              <a:t>E-R Diagram with a Ternary Relationship</a:t>
            </a:r>
          </a:p>
          <a:p>
            <a:endParaRPr lang="en-US" altLang="en-US" dirty="0"/>
          </a:p>
          <a:p>
            <a:endParaRPr lang="en-US" altLang="en-US" dirty="0"/>
          </a:p>
        </p:txBody>
      </p:sp>
      <p:pic>
        <p:nvPicPr>
          <p:cNvPr id="23556"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65" y="2066544"/>
            <a:ext cx="3823619" cy="14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Mapping Cardinality Constraints</a:t>
            </a:r>
          </a:p>
        </p:txBody>
      </p:sp>
      <p:sp>
        <p:nvSpPr>
          <p:cNvPr id="27651" name="Rectangle 3"/>
          <p:cNvSpPr>
            <a:spLocks noGrp="1" noChangeArrowheads="1"/>
          </p:cNvSpPr>
          <p:nvPr>
            <p:ph type="body" idx="1"/>
          </p:nvPr>
        </p:nvSpPr>
        <p:spPr>
          <a:xfrm>
            <a:off x="1719262" y="820341"/>
            <a:ext cx="5709128" cy="3086100"/>
          </a:xfrm>
        </p:spPr>
        <p:txBody>
          <a:bodyPr/>
          <a:lstStyle/>
          <a:p>
            <a:r>
              <a:rPr lang="en-US" altLang="en-US" dirty="0"/>
              <a:t>Express the number of entities to which another entity can be associated via a relationship set.</a:t>
            </a:r>
          </a:p>
          <a:p>
            <a:r>
              <a:rPr lang="en-US" altLang="en-US" dirty="0"/>
              <a:t>Most useful in describing binary relationship sets.</a:t>
            </a:r>
          </a:p>
          <a:p>
            <a:r>
              <a:rPr lang="en-US" altLang="en-US" dirty="0"/>
              <a:t>For a binary relationship set the mapping cardinality must be one of the following types:</a:t>
            </a:r>
          </a:p>
          <a:p>
            <a:pPr lvl="1"/>
            <a:r>
              <a:rPr lang="en-US" altLang="en-US" dirty="0">
                <a:ea typeface="ＭＳ Ｐゴシック" panose="020B0600070205080204" pitchFamily="34" charset="-128"/>
              </a:rPr>
              <a:t>One to one</a:t>
            </a:r>
          </a:p>
          <a:p>
            <a:pPr lvl="1"/>
            <a:r>
              <a:rPr lang="en-US" altLang="en-US" dirty="0">
                <a:ea typeface="ＭＳ Ｐゴシック" panose="020B0600070205080204" pitchFamily="34" charset="-128"/>
              </a:rPr>
              <a:t>One to many</a:t>
            </a:r>
          </a:p>
          <a:p>
            <a:pPr lvl="1"/>
            <a:r>
              <a:rPr lang="en-US" altLang="en-US" dirty="0">
                <a:ea typeface="ＭＳ Ｐゴシック" panose="020B0600070205080204" pitchFamily="34" charset="-128"/>
              </a:rPr>
              <a:t>Many to one</a:t>
            </a:r>
          </a:p>
          <a:p>
            <a:pPr lvl="1"/>
            <a:r>
              <a:rPr lang="en-US" altLang="en-US" dirty="0">
                <a:ea typeface="ＭＳ Ｐゴシック" panose="020B0600070205080204" pitchFamily="34" charset="-128"/>
              </a:rPr>
              <a:t>Many to many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9476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Tree>
    <p:extLst>
      <p:ext uri="{BB962C8B-B14F-4D97-AF65-F5344CB8AC3E}">
        <p14:creationId xmlns:p14="http://schemas.microsoft.com/office/powerpoint/2010/main" val="432867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2463155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3EE174-B733-164C-84A7-E23F3049CC21}"/>
              </a:ext>
            </a:extLst>
          </p:cNvPr>
          <p:cNvSpPr>
            <a:spLocks noGrp="1"/>
          </p:cNvSpPr>
          <p:nvPr>
            <p:ph idx="1"/>
          </p:nvPr>
        </p:nvSpPr>
        <p:spPr>
          <a:xfrm>
            <a:off x="172570" y="514350"/>
            <a:ext cx="8839200" cy="4114800"/>
          </a:xfrm>
        </p:spPr>
        <p:txBody>
          <a:bodyPr/>
          <a:lstStyle/>
          <a:p>
            <a:pPr>
              <a:spcBef>
                <a:spcPts val="0"/>
              </a:spcBef>
              <a:spcAft>
                <a:spcPts val="600"/>
              </a:spcAft>
            </a:pPr>
            <a:r>
              <a:rPr lang="en-US" dirty="0"/>
              <a:t>Codd’s Rules:</a:t>
            </a:r>
          </a:p>
          <a:p>
            <a:pPr lvl="1">
              <a:spcBef>
                <a:spcPts val="0"/>
              </a:spcBef>
              <a:spcAft>
                <a:spcPts val="600"/>
              </a:spcAft>
            </a:pPr>
            <a:r>
              <a:rPr lang="en-US" dirty="0"/>
              <a:t>Overview</a:t>
            </a:r>
          </a:p>
          <a:p>
            <a:pPr lvl="1">
              <a:spcBef>
                <a:spcPts val="0"/>
              </a:spcBef>
              <a:spcAft>
                <a:spcPts val="600"/>
              </a:spcAft>
            </a:pPr>
            <a:r>
              <a:rPr lang="en-US" dirty="0"/>
              <a:t>NULL examples</a:t>
            </a:r>
          </a:p>
          <a:p>
            <a:pPr lvl="1">
              <a:spcBef>
                <a:spcPts val="0"/>
              </a:spcBef>
              <a:spcAft>
                <a:spcPts val="600"/>
              </a:spcAft>
            </a:pPr>
            <a:r>
              <a:rPr lang="en-US" dirty="0"/>
              <a:t>Metadata</a:t>
            </a:r>
          </a:p>
          <a:p>
            <a:pPr>
              <a:spcBef>
                <a:spcPts val="0"/>
              </a:spcBef>
              <a:spcAft>
                <a:spcPts val="600"/>
              </a:spcAft>
            </a:pPr>
            <a:r>
              <a:rPr lang="en-US" dirty="0"/>
              <a:t>ER design patterns and advanced concepts.</a:t>
            </a:r>
          </a:p>
          <a:p>
            <a:pPr>
              <a:spcBef>
                <a:spcPts val="0"/>
              </a:spcBef>
              <a:spcAft>
                <a:spcPts val="600"/>
              </a:spcAft>
            </a:pPr>
            <a:r>
              <a:rPr lang="en-US" dirty="0"/>
              <a:t>Applications: REST and web applications.</a:t>
            </a:r>
          </a:p>
          <a:p>
            <a:pPr>
              <a:spcBef>
                <a:spcPts val="0"/>
              </a:spcBef>
              <a:spcAft>
                <a:spcPts val="600"/>
              </a:spcAft>
            </a:pPr>
            <a:endParaRPr lang="en-US" dirty="0"/>
          </a:p>
        </p:txBody>
      </p:sp>
      <p:sp>
        <p:nvSpPr>
          <p:cNvPr id="3" name="Title 2">
            <a:extLst>
              <a:ext uri="{FF2B5EF4-FFF2-40B4-BE49-F238E27FC236}">
                <a16:creationId xmlns:a16="http://schemas.microsoft.com/office/drawing/2014/main" id="{187F2C5B-01D9-0D4F-8F9D-399CAE5A6319}"/>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57336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6"/>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1817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24259A-47D9-64C4-3A28-0BE5C2409BE6}"/>
              </a:ext>
            </a:extLst>
          </p:cNvPr>
          <p:cNvSpPr>
            <a:spLocks noGrp="1"/>
          </p:cNvSpPr>
          <p:nvPr>
            <p:ph type="title"/>
          </p:nvPr>
        </p:nvSpPr>
        <p:spPr/>
        <p:txBody>
          <a:bodyPr/>
          <a:lstStyle/>
          <a:p>
            <a:r>
              <a:rPr lang="en-US" dirty="0"/>
              <a:t>Inheritance/Specialization</a:t>
            </a:r>
          </a:p>
        </p:txBody>
      </p:sp>
      <p:pic>
        <p:nvPicPr>
          <p:cNvPr id="4" name="Picture 3">
            <a:extLst>
              <a:ext uri="{FF2B5EF4-FFF2-40B4-BE49-F238E27FC236}">
                <a16:creationId xmlns:a16="http://schemas.microsoft.com/office/drawing/2014/main" id="{B577F1FA-7884-18EE-6B4B-14EEDF375B11}"/>
              </a:ext>
            </a:extLst>
          </p:cNvPr>
          <p:cNvPicPr>
            <a:picLocks noChangeAspect="1"/>
          </p:cNvPicPr>
          <p:nvPr/>
        </p:nvPicPr>
        <p:blipFill>
          <a:blip r:embed="rId2"/>
          <a:stretch>
            <a:fillRect/>
          </a:stretch>
        </p:blipFill>
        <p:spPr>
          <a:xfrm>
            <a:off x="0" y="1013960"/>
            <a:ext cx="4064181" cy="3371538"/>
          </a:xfrm>
          <a:prstGeom prst="rect">
            <a:avLst/>
          </a:prstGeom>
        </p:spPr>
      </p:pic>
      <p:pic>
        <p:nvPicPr>
          <p:cNvPr id="5" name="Picture 4">
            <a:extLst>
              <a:ext uri="{FF2B5EF4-FFF2-40B4-BE49-F238E27FC236}">
                <a16:creationId xmlns:a16="http://schemas.microsoft.com/office/drawing/2014/main" id="{9E3CF1C2-568E-6FDF-251C-840928CFEAC0}"/>
              </a:ext>
            </a:extLst>
          </p:cNvPr>
          <p:cNvPicPr>
            <a:picLocks noChangeAspect="1"/>
          </p:cNvPicPr>
          <p:nvPr/>
        </p:nvPicPr>
        <p:blipFill>
          <a:blip r:embed="rId3"/>
          <a:stretch>
            <a:fillRect/>
          </a:stretch>
        </p:blipFill>
        <p:spPr>
          <a:xfrm>
            <a:off x="3119718" y="616419"/>
            <a:ext cx="5969674" cy="1150489"/>
          </a:xfrm>
          <a:prstGeom prst="rect">
            <a:avLst/>
          </a:prstGeom>
        </p:spPr>
      </p:pic>
      <p:pic>
        <p:nvPicPr>
          <p:cNvPr id="6" name="Picture 5">
            <a:extLst>
              <a:ext uri="{FF2B5EF4-FFF2-40B4-BE49-F238E27FC236}">
                <a16:creationId xmlns:a16="http://schemas.microsoft.com/office/drawing/2014/main" id="{FE8BA0DB-E7F1-8E91-BB0E-9D35B9AC9207}"/>
              </a:ext>
            </a:extLst>
          </p:cNvPr>
          <p:cNvPicPr>
            <a:picLocks noChangeAspect="1"/>
          </p:cNvPicPr>
          <p:nvPr/>
        </p:nvPicPr>
        <p:blipFill>
          <a:blip r:embed="rId4"/>
          <a:stretch>
            <a:fillRect/>
          </a:stretch>
        </p:blipFill>
        <p:spPr>
          <a:xfrm>
            <a:off x="3965555" y="2008993"/>
            <a:ext cx="5123837" cy="2412812"/>
          </a:xfrm>
          <a:prstGeom prst="rect">
            <a:avLst/>
          </a:prstGeom>
        </p:spPr>
      </p:pic>
      <p:sp>
        <p:nvSpPr>
          <p:cNvPr id="7" name="Rectangle 6">
            <a:extLst>
              <a:ext uri="{FF2B5EF4-FFF2-40B4-BE49-F238E27FC236}">
                <a16:creationId xmlns:a16="http://schemas.microsoft.com/office/drawing/2014/main" id="{D63B968D-EDA5-8746-0831-A93518837178}"/>
              </a:ext>
            </a:extLst>
          </p:cNvPr>
          <p:cNvSpPr/>
          <p:nvPr/>
        </p:nvSpPr>
        <p:spPr>
          <a:xfrm>
            <a:off x="138953" y="4476870"/>
            <a:ext cx="5644053" cy="196208"/>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http://</a:t>
            </a:r>
            <a:r>
              <a:rPr kumimoji="0" lang="en-US" sz="675" b="0" i="0" u="none" strike="noStrike" kern="1200" cap="none" spc="0" normalizeH="0" baseline="0" noProof="0" dirty="0" err="1">
                <a:ln>
                  <a:noFill/>
                </a:ln>
                <a:solidFill>
                  <a:srgbClr val="444444"/>
                </a:solidFill>
                <a:effectLst/>
                <a:uLnTx/>
                <a:uFillTx/>
                <a:latin typeface="Arial" charset="0"/>
                <a:ea typeface="ＭＳ Ｐゴシック" charset="-128"/>
                <a:cs typeface="+mn-cs"/>
              </a:rPr>
              <a:t>www.vertabelo.com</a:t>
            </a: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/blog/technical-articles/inheritance-in-a-relational-database</a:t>
            </a:r>
          </a:p>
        </p:txBody>
      </p:sp>
      <p:sp>
        <p:nvSpPr>
          <p:cNvPr id="8" name="TextBox 7">
            <a:extLst>
              <a:ext uri="{FF2B5EF4-FFF2-40B4-BE49-F238E27FC236}">
                <a16:creationId xmlns:a16="http://schemas.microsoft.com/office/drawing/2014/main" id="{A88F3EE1-6652-BAAE-E3D4-997F82BAEBD7}"/>
              </a:ext>
            </a:extLst>
          </p:cNvPr>
          <p:cNvSpPr txBox="1"/>
          <p:nvPr/>
        </p:nvSpPr>
        <p:spPr>
          <a:xfrm>
            <a:off x="228600" y="3329907"/>
            <a:ext cx="1128811" cy="1128811"/>
          </a:xfrm>
          <a:prstGeom prst="rect">
            <a:avLst/>
          </a:prstGeom>
          <a:noFill/>
        </p:spPr>
        <p:txBody>
          <a:bodyPr wrap="none" rtlCol="0">
            <a:noAutofit/>
          </a:bodyPr>
          <a:lstStyle/>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Are all employees faculty?</a:t>
            </a:r>
          </a:p>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Can students also be employees?</a:t>
            </a:r>
          </a:p>
        </p:txBody>
      </p:sp>
    </p:spTree>
    <p:extLst>
      <p:ext uri="{BB962C8B-B14F-4D97-AF65-F5344CB8AC3E}">
        <p14:creationId xmlns:p14="http://schemas.microsoft.com/office/powerpoint/2010/main" val="2447802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664CA-12B5-D928-5DB6-CC498EC22CA6}"/>
              </a:ext>
            </a:extLst>
          </p:cNvPr>
          <p:cNvSpPr>
            <a:spLocks noGrp="1"/>
          </p:cNvSpPr>
          <p:nvPr>
            <p:ph type="title"/>
          </p:nvPr>
        </p:nvSpPr>
        <p:spPr/>
        <p:txBody>
          <a:bodyPr/>
          <a:lstStyle/>
          <a:p>
            <a:r>
              <a:rPr lang="en-US" dirty="0"/>
              <a:t>Specialization</a:t>
            </a:r>
          </a:p>
        </p:txBody>
      </p:sp>
      <p:pic>
        <p:nvPicPr>
          <p:cNvPr id="4" name="Picture 3">
            <a:extLst>
              <a:ext uri="{FF2B5EF4-FFF2-40B4-BE49-F238E27FC236}">
                <a16:creationId xmlns:a16="http://schemas.microsoft.com/office/drawing/2014/main" id="{596E5B74-5E9B-9FDF-4009-9439265D004C}"/>
              </a:ext>
            </a:extLst>
          </p:cNvPr>
          <p:cNvPicPr>
            <a:picLocks noChangeAspect="1"/>
          </p:cNvPicPr>
          <p:nvPr/>
        </p:nvPicPr>
        <p:blipFill>
          <a:blip r:embed="rId2"/>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705232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7E4259-910D-64D3-CA34-E2D7E580E673}"/>
              </a:ext>
            </a:extLst>
          </p:cNvPr>
          <p:cNvSpPr>
            <a:spLocks noGrp="1"/>
          </p:cNvSpPr>
          <p:nvPr>
            <p:ph type="title"/>
          </p:nvPr>
        </p:nvSpPr>
        <p:spPr/>
        <p:txBody>
          <a:bodyPr/>
          <a:lstStyle/>
          <a:p>
            <a:r>
              <a:rPr lang="en-US" dirty="0"/>
              <a:t>One Table</a:t>
            </a:r>
          </a:p>
        </p:txBody>
      </p:sp>
      <p:pic>
        <p:nvPicPr>
          <p:cNvPr id="4" name="Picture 3">
            <a:extLst>
              <a:ext uri="{FF2B5EF4-FFF2-40B4-BE49-F238E27FC236}">
                <a16:creationId xmlns:a16="http://schemas.microsoft.com/office/drawing/2014/main" id="{12ED1250-9DC2-31DD-0E68-3A2AA22622C3}"/>
              </a:ext>
            </a:extLst>
          </p:cNvPr>
          <p:cNvPicPr>
            <a:picLocks noChangeAspect="1"/>
          </p:cNvPicPr>
          <p:nvPr/>
        </p:nvPicPr>
        <p:blipFill>
          <a:blip r:embed="rId2"/>
          <a:stretch>
            <a:fillRect/>
          </a:stretch>
        </p:blipFill>
        <p:spPr>
          <a:xfrm>
            <a:off x="2192178" y="618297"/>
            <a:ext cx="4845211" cy="4077528"/>
          </a:xfrm>
          <a:prstGeom prst="rect">
            <a:avLst/>
          </a:prstGeom>
        </p:spPr>
      </p:pic>
      <p:sp>
        <p:nvSpPr>
          <p:cNvPr id="5" name="TextBox 4">
            <a:extLst>
              <a:ext uri="{FF2B5EF4-FFF2-40B4-BE49-F238E27FC236}">
                <a16:creationId xmlns:a16="http://schemas.microsoft.com/office/drawing/2014/main" id="{4716A98E-A79E-3635-E846-D031E0963E86}"/>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98EC049B-D94E-8F3F-256D-3AC48EE539CB}"/>
              </a:ext>
            </a:extLst>
          </p:cNvPr>
          <p:cNvCxnSpPr>
            <a:cxnSpLocks/>
            <a:stCxn id="5" idx="3"/>
          </p:cNvCxnSpPr>
          <p:nvPr/>
        </p:nvCxnSpPr>
        <p:spPr>
          <a:xfrm flipV="1">
            <a:off x="1275234" y="2978524"/>
            <a:ext cx="1475421" cy="184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0D8B631-61F6-0B78-5746-2087336EF436}"/>
              </a:ext>
            </a:extLst>
          </p:cNvPr>
          <p:cNvSpPr txBox="1"/>
          <p:nvPr/>
        </p:nvSpPr>
        <p:spPr>
          <a:xfrm>
            <a:off x="7473769" y="2840024"/>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cxnSp>
        <p:nvCxnSpPr>
          <p:cNvPr id="8" name="Straight Arrow Connector 7">
            <a:extLst>
              <a:ext uri="{FF2B5EF4-FFF2-40B4-BE49-F238E27FC236}">
                <a16:creationId xmlns:a16="http://schemas.microsoft.com/office/drawing/2014/main" id="{7812D399-CDD8-6324-5EC8-C70F18B89986}"/>
              </a:ext>
            </a:extLst>
          </p:cNvPr>
          <p:cNvCxnSpPr>
            <a:cxnSpLocks/>
            <a:stCxn id="7" idx="1"/>
          </p:cNvCxnSpPr>
          <p:nvPr/>
        </p:nvCxnSpPr>
        <p:spPr>
          <a:xfrm flipH="1" flipV="1">
            <a:off x="6224381" y="2657062"/>
            <a:ext cx="1249388" cy="3676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6245673-332F-DBD3-0B59-CCA67D066C61}"/>
              </a:ext>
            </a:extLst>
          </p:cNvPr>
          <p:cNvCxnSpPr>
            <a:cxnSpLocks/>
            <a:stCxn id="7" idx="1"/>
          </p:cNvCxnSpPr>
          <p:nvPr/>
        </p:nvCxnSpPr>
        <p:spPr>
          <a:xfrm flipH="1">
            <a:off x="6157293" y="3024690"/>
            <a:ext cx="1316476" cy="7162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565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A1ADC-21C8-4527-B167-22B7A2FF2EE5}"/>
              </a:ext>
            </a:extLst>
          </p:cNvPr>
          <p:cNvSpPr>
            <a:spLocks noGrp="1"/>
          </p:cNvSpPr>
          <p:nvPr>
            <p:ph type="title"/>
          </p:nvPr>
        </p:nvSpPr>
        <p:spPr/>
        <p:txBody>
          <a:bodyPr/>
          <a:lstStyle/>
          <a:p>
            <a:r>
              <a:rPr lang="en-US" dirty="0"/>
              <a:t>Two Table</a:t>
            </a:r>
          </a:p>
        </p:txBody>
      </p:sp>
      <p:pic>
        <p:nvPicPr>
          <p:cNvPr id="4" name="Picture 3">
            <a:extLst>
              <a:ext uri="{FF2B5EF4-FFF2-40B4-BE49-F238E27FC236}">
                <a16:creationId xmlns:a16="http://schemas.microsoft.com/office/drawing/2014/main" id="{BC8F3FB5-5122-2251-764C-FAA8732C8249}"/>
              </a:ext>
            </a:extLst>
          </p:cNvPr>
          <p:cNvPicPr>
            <a:picLocks noChangeAspect="1"/>
          </p:cNvPicPr>
          <p:nvPr/>
        </p:nvPicPr>
        <p:blipFill>
          <a:blip r:embed="rId2"/>
          <a:stretch>
            <a:fillRect/>
          </a:stretch>
        </p:blipFill>
        <p:spPr>
          <a:xfrm>
            <a:off x="2165779" y="638350"/>
            <a:ext cx="4598092" cy="4057475"/>
          </a:xfrm>
          <a:prstGeom prst="rect">
            <a:avLst/>
          </a:prstGeom>
        </p:spPr>
      </p:pic>
      <p:sp>
        <p:nvSpPr>
          <p:cNvPr id="5" name="TextBox 4">
            <a:extLst>
              <a:ext uri="{FF2B5EF4-FFF2-40B4-BE49-F238E27FC236}">
                <a16:creationId xmlns:a16="http://schemas.microsoft.com/office/drawing/2014/main" id="{297F5AAE-6EE9-22C6-F334-4C8F2FF2B3BC}"/>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1F7D8983-B2E3-6C38-30F8-932FE726370D}"/>
              </a:ext>
            </a:extLst>
          </p:cNvPr>
          <p:cNvCxnSpPr>
            <a:stCxn id="5" idx="3"/>
          </p:cNvCxnSpPr>
          <p:nvPr/>
        </p:nvCxnSpPr>
        <p:spPr>
          <a:xfrm flipV="1">
            <a:off x="1275234" y="2571752"/>
            <a:ext cx="1528478" cy="591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C73984F-FD9B-1CA8-9602-D9019B316CEC}"/>
              </a:ext>
            </a:extLst>
          </p:cNvPr>
          <p:cNvCxnSpPr>
            <a:cxnSpLocks/>
            <a:stCxn id="5" idx="3"/>
          </p:cNvCxnSpPr>
          <p:nvPr/>
        </p:nvCxnSpPr>
        <p:spPr>
          <a:xfrm>
            <a:off x="1275234" y="3163190"/>
            <a:ext cx="1528478" cy="499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DF1EDDD-0CE4-87CF-5DE9-3DEA3790CF0C}"/>
              </a:ext>
            </a:extLst>
          </p:cNvPr>
          <p:cNvSpPr txBox="1"/>
          <p:nvPr/>
        </p:nvSpPr>
        <p:spPr>
          <a:xfrm>
            <a:off x="7473769" y="2840024"/>
            <a:ext cx="64838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a:t>
            </a:r>
          </a:p>
        </p:txBody>
      </p:sp>
      <p:cxnSp>
        <p:nvCxnSpPr>
          <p:cNvPr id="9" name="Straight Arrow Connector 8">
            <a:extLst>
              <a:ext uri="{FF2B5EF4-FFF2-40B4-BE49-F238E27FC236}">
                <a16:creationId xmlns:a16="http://schemas.microsoft.com/office/drawing/2014/main" id="{8FFD08A4-100A-E1FE-F486-64BD4756390B}"/>
              </a:ext>
            </a:extLst>
          </p:cNvPr>
          <p:cNvCxnSpPr>
            <a:cxnSpLocks/>
            <a:stCxn id="8" idx="1"/>
          </p:cNvCxnSpPr>
          <p:nvPr/>
        </p:nvCxnSpPr>
        <p:spPr>
          <a:xfrm flipH="1">
            <a:off x="6164747" y="3024690"/>
            <a:ext cx="1309022" cy="1018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51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71BF99-4A0B-D8F6-CCDF-2503D7A0F285}"/>
              </a:ext>
            </a:extLst>
          </p:cNvPr>
          <p:cNvSpPr>
            <a:spLocks noGrp="1"/>
          </p:cNvSpPr>
          <p:nvPr>
            <p:ph type="title"/>
          </p:nvPr>
        </p:nvSpPr>
        <p:spPr/>
        <p:txBody>
          <a:bodyPr/>
          <a:lstStyle/>
          <a:p>
            <a:r>
              <a:rPr lang="en-US" dirty="0"/>
              <a:t>Three Table</a:t>
            </a:r>
          </a:p>
        </p:txBody>
      </p:sp>
      <p:pic>
        <p:nvPicPr>
          <p:cNvPr id="4" name="Picture 3">
            <a:extLst>
              <a:ext uri="{FF2B5EF4-FFF2-40B4-BE49-F238E27FC236}">
                <a16:creationId xmlns:a16="http://schemas.microsoft.com/office/drawing/2014/main" id="{22050AF3-0E9F-099E-B7F1-B79E0C3BC3A3}"/>
              </a:ext>
            </a:extLst>
          </p:cNvPr>
          <p:cNvPicPr>
            <a:picLocks noChangeAspect="1"/>
          </p:cNvPicPr>
          <p:nvPr/>
        </p:nvPicPr>
        <p:blipFill>
          <a:blip r:embed="rId2"/>
          <a:stretch>
            <a:fillRect/>
          </a:stretch>
        </p:blipFill>
        <p:spPr>
          <a:xfrm>
            <a:off x="533400" y="666750"/>
            <a:ext cx="6324600" cy="3972476"/>
          </a:xfrm>
          <a:prstGeom prst="rect">
            <a:avLst/>
          </a:prstGeom>
        </p:spPr>
      </p:pic>
    </p:spTree>
    <p:extLst>
      <p:ext uri="{BB962C8B-B14F-4D97-AF65-F5344CB8AC3E}">
        <p14:creationId xmlns:p14="http://schemas.microsoft.com/office/powerpoint/2010/main" val="2375771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36</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Modeling</a:t>
            </a:r>
          </a:p>
        </p:txBody>
      </p:sp>
      <p:pic>
        <p:nvPicPr>
          <p:cNvPr id="5" name="Picture 4">
            <a:extLst>
              <a:ext uri="{FF2B5EF4-FFF2-40B4-BE49-F238E27FC236}">
                <a16:creationId xmlns:a16="http://schemas.microsoft.com/office/drawing/2014/main" id="{68B40FB5-F0F4-1E42-85DA-311445010522}"/>
              </a:ext>
            </a:extLst>
          </p:cNvPr>
          <p:cNvPicPr>
            <a:picLocks noChangeAspect="1"/>
          </p:cNvPicPr>
          <p:nvPr/>
        </p:nvPicPr>
        <p:blipFill>
          <a:blip r:embed="rId4"/>
          <a:stretch>
            <a:fillRect/>
          </a:stretch>
        </p:blipFill>
        <p:spPr>
          <a:xfrm>
            <a:off x="1736036" y="117475"/>
            <a:ext cx="6135756" cy="4563518"/>
          </a:xfrm>
          <a:prstGeom prst="rect">
            <a:avLst/>
          </a:prstGeom>
        </p:spPr>
      </p:pic>
    </p:spTree>
    <p:extLst>
      <p:ext uri="{BB962C8B-B14F-4D97-AF65-F5344CB8AC3E}">
        <p14:creationId xmlns:p14="http://schemas.microsoft.com/office/powerpoint/2010/main" val="521028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ER Diagram Notation</a:t>
            </a:r>
          </a:p>
        </p:txBody>
      </p:sp>
      <p:sp>
        <p:nvSpPr>
          <p:cNvPr id="86020" name="Text Box 83"/>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Equivalent in UML</a:t>
            </a:r>
          </a:p>
        </p:txBody>
      </p:sp>
      <p:sp>
        <p:nvSpPr>
          <p:cNvPr id="86021" name="Text Box 84"/>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350" b="1" i="0" u="none" strike="noStrike" kern="1200" cap="none" spc="0" normalizeH="0" baseline="0" noProof="0" dirty="0">
                <a:ln>
                  <a:noFill/>
                </a:ln>
                <a:solidFill>
                  <a:srgbClr val="002060"/>
                </a:solidFill>
                <a:effectLst/>
                <a:uLnTx/>
                <a:uFillTx/>
                <a:latin typeface="Helvetica" panose="020B0604020202020204" pitchFamily="34" charset="0"/>
                <a:ea typeface="ＭＳ Ｐゴシック" panose="020B0600070205080204" pitchFamily="34" charset="-128"/>
                <a:cs typeface="+mn-cs"/>
              </a:rPr>
              <a:t>*</a:t>
            </a:r>
            <a:r>
              <a:rPr kumimoji="0" lang="en-US" altLang="en-US" sz="1350"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Generalization can use merged or separate arrows independent</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of disjoint/overlapping</a:t>
            </a:r>
            <a:endParaRPr kumimoji="0" lang="en-US" altLang="en-US" sz="1275"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C019B5-AD5B-5D40-B247-035B942B3D22}"/>
              </a:ext>
            </a:extLst>
          </p:cNvPr>
          <p:cNvSpPr txBox="1"/>
          <p:nvPr/>
        </p:nvSpPr>
        <p:spPr>
          <a:xfrm>
            <a:off x="-44470" y="1675756"/>
            <a:ext cx="2447080"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 use this approach</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Crow’s Foot Notation</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but that is not standard.</a:t>
            </a:r>
          </a:p>
        </p:txBody>
      </p:sp>
      <p:cxnSp>
        <p:nvCxnSpPr>
          <p:cNvPr id="9" name="Straight Arrow Connector 8">
            <a:extLst>
              <a:ext uri="{FF2B5EF4-FFF2-40B4-BE49-F238E27FC236}">
                <a16:creationId xmlns:a16="http://schemas.microsoft.com/office/drawing/2014/main" id="{88129A03-D046-8040-B817-B560321B6258}"/>
              </a:ext>
            </a:extLst>
          </p:cNvPr>
          <p:cNvCxnSpPr>
            <a:cxnSpLocks/>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7D4AAE64-1A40-4C4E-BDE1-23A856D90122}"/>
              </a:ext>
            </a:extLst>
          </p:cNvPr>
          <p:cNvCxnSpPr>
            <a:cxnSpLocks/>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3164128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A7EF2D-729E-1448-8C6C-6BCCE09F351A}"/>
              </a:ext>
            </a:extLst>
          </p:cNvPr>
          <p:cNvSpPr>
            <a:spLocks noGrp="1"/>
          </p:cNvSpPr>
          <p:nvPr>
            <p:ph type="title"/>
          </p:nvPr>
        </p:nvSpPr>
        <p:spPr/>
        <p:txBody>
          <a:bodyPr/>
          <a:lstStyle/>
          <a:p>
            <a:r>
              <a:rPr lang="en-US" dirty="0"/>
              <a:t>Approximate Model</a:t>
            </a:r>
          </a:p>
        </p:txBody>
      </p:sp>
      <p:pic>
        <p:nvPicPr>
          <p:cNvPr id="7" name="Picture 6">
            <a:extLst>
              <a:ext uri="{FF2B5EF4-FFF2-40B4-BE49-F238E27FC236}">
                <a16:creationId xmlns:a16="http://schemas.microsoft.com/office/drawing/2014/main" id="{DC6704B7-9BBE-D84F-AC2B-7F1B242C29BD}"/>
              </a:ext>
            </a:extLst>
          </p:cNvPr>
          <p:cNvPicPr>
            <a:picLocks noChangeAspect="1"/>
          </p:cNvPicPr>
          <p:nvPr/>
        </p:nvPicPr>
        <p:blipFill>
          <a:blip r:embed="rId2"/>
          <a:stretch>
            <a:fillRect/>
          </a:stretch>
        </p:blipFill>
        <p:spPr>
          <a:xfrm>
            <a:off x="1295400" y="561031"/>
            <a:ext cx="5848350" cy="4021437"/>
          </a:xfrm>
          <a:prstGeom prst="rect">
            <a:avLst/>
          </a:prstGeom>
        </p:spPr>
      </p:pic>
    </p:spTree>
    <p:extLst>
      <p:ext uri="{BB962C8B-B14F-4D97-AF65-F5344CB8AC3E}">
        <p14:creationId xmlns:p14="http://schemas.microsoft.com/office/powerpoint/2010/main" val="3800667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96F2CD-AE4D-CB48-B08B-E176EB18D101}"/>
              </a:ext>
            </a:extLst>
          </p:cNvPr>
          <p:cNvSpPr>
            <a:spLocks noGrp="1"/>
          </p:cNvSpPr>
          <p:nvPr>
            <p:ph type="title"/>
          </p:nvPr>
        </p:nvSpPr>
        <p:spPr/>
        <p:txBody>
          <a:bodyPr/>
          <a:lstStyle/>
          <a:p>
            <a:r>
              <a:rPr lang="en-US" dirty="0"/>
              <a:t>Course Number</a:t>
            </a:r>
          </a:p>
        </p:txBody>
      </p:sp>
      <p:pic>
        <p:nvPicPr>
          <p:cNvPr id="4" name="Picture 3">
            <a:extLst>
              <a:ext uri="{FF2B5EF4-FFF2-40B4-BE49-F238E27FC236}">
                <a16:creationId xmlns:a16="http://schemas.microsoft.com/office/drawing/2014/main" id="{7C269365-2B6A-FB4C-A933-6FDA797442CA}"/>
              </a:ext>
            </a:extLst>
          </p:cNvPr>
          <p:cNvPicPr>
            <a:picLocks noChangeAspect="1"/>
          </p:cNvPicPr>
          <p:nvPr/>
        </p:nvPicPr>
        <p:blipFill>
          <a:blip r:embed="rId2"/>
          <a:stretch>
            <a:fillRect/>
          </a:stretch>
        </p:blipFill>
        <p:spPr>
          <a:xfrm>
            <a:off x="5219340" y="133350"/>
            <a:ext cx="3752090" cy="4565650"/>
          </a:xfrm>
          <a:prstGeom prst="rect">
            <a:avLst/>
          </a:prstGeom>
        </p:spPr>
      </p:pic>
      <p:pic>
        <p:nvPicPr>
          <p:cNvPr id="5" name="Picture 4">
            <a:extLst>
              <a:ext uri="{FF2B5EF4-FFF2-40B4-BE49-F238E27FC236}">
                <a16:creationId xmlns:a16="http://schemas.microsoft.com/office/drawing/2014/main" id="{45DDE2A5-B621-EF48-A8DE-0DFAD665BA3D}"/>
              </a:ext>
            </a:extLst>
          </p:cNvPr>
          <p:cNvPicPr>
            <a:picLocks noChangeAspect="1"/>
          </p:cNvPicPr>
          <p:nvPr/>
        </p:nvPicPr>
        <p:blipFill>
          <a:blip r:embed="rId3"/>
          <a:stretch>
            <a:fillRect/>
          </a:stretch>
        </p:blipFill>
        <p:spPr>
          <a:xfrm>
            <a:off x="1905000" y="971316"/>
            <a:ext cx="3220551" cy="3698124"/>
          </a:xfrm>
          <a:prstGeom prst="rect">
            <a:avLst/>
          </a:prstGeom>
        </p:spPr>
      </p:pic>
      <p:sp>
        <p:nvSpPr>
          <p:cNvPr id="7" name="TextBox 6">
            <a:extLst>
              <a:ext uri="{FF2B5EF4-FFF2-40B4-BE49-F238E27FC236}">
                <a16:creationId xmlns:a16="http://schemas.microsoft.com/office/drawing/2014/main" id="{A6F76721-FF13-5F41-BCFC-A722E32DC902}"/>
              </a:ext>
            </a:extLst>
          </p:cNvPr>
          <p:cNvSpPr txBox="1"/>
          <p:nvPr/>
        </p:nvSpPr>
        <p:spPr>
          <a:xfrm>
            <a:off x="0" y="524328"/>
            <a:ext cx="5410200" cy="230832"/>
          </a:xfrm>
          <a:prstGeom prst="rect">
            <a:avLst/>
          </a:prstGeom>
          <a:noFill/>
        </p:spPr>
        <p:txBody>
          <a:bodyPr wrap="square">
            <a:spAutoFit/>
          </a:bodyPr>
          <a:lstStyle/>
          <a:p>
            <a:r>
              <a:rPr lang="en-US" sz="900" dirty="0"/>
              <a:t>https://</a:t>
            </a:r>
            <a:r>
              <a:rPr lang="en-US" sz="900" dirty="0" err="1"/>
              <a:t>www.cc-seas.columbia.edu</a:t>
            </a:r>
            <a:r>
              <a:rPr lang="en-US" sz="900" dirty="0"/>
              <a:t>/sites/</a:t>
            </a:r>
            <a:r>
              <a:rPr lang="en-US" sz="900" dirty="0" err="1"/>
              <a:t>dsa</a:t>
            </a:r>
            <a:r>
              <a:rPr lang="en-US" sz="900" dirty="0"/>
              <a:t>/files/handbooks/Columbia%20Key%20to%20Course%20Listing.pdf</a:t>
            </a:r>
          </a:p>
        </p:txBody>
      </p:sp>
    </p:spTree>
    <p:extLst>
      <p:ext uri="{BB962C8B-B14F-4D97-AF65-F5344CB8AC3E}">
        <p14:creationId xmlns:p14="http://schemas.microsoft.com/office/powerpoint/2010/main" val="3138917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Codd’s Rules Discussion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7: ER, Relational, SQL VI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48817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E8DC3D-26D1-9E44-BA86-56E46F9BB66E}"/>
              </a:ext>
            </a:extLst>
          </p:cNvPr>
          <p:cNvSpPr>
            <a:spLocks noGrp="1"/>
          </p:cNvSpPr>
          <p:nvPr>
            <p:ph type="title"/>
          </p:nvPr>
        </p:nvSpPr>
        <p:spPr/>
        <p:txBody>
          <a:bodyPr/>
          <a:lstStyle/>
          <a:p>
            <a:r>
              <a:rPr lang="en-US" dirty="0"/>
              <a:t>Columbia Open Data Service</a:t>
            </a:r>
          </a:p>
        </p:txBody>
      </p:sp>
      <p:pic>
        <p:nvPicPr>
          <p:cNvPr id="4" name="Picture 3">
            <a:extLst>
              <a:ext uri="{FF2B5EF4-FFF2-40B4-BE49-F238E27FC236}">
                <a16:creationId xmlns:a16="http://schemas.microsoft.com/office/drawing/2014/main" id="{7655FE72-BC1F-3247-BE40-A5517A904CDA}"/>
              </a:ext>
            </a:extLst>
          </p:cNvPr>
          <p:cNvPicPr>
            <a:picLocks noChangeAspect="1"/>
          </p:cNvPicPr>
          <p:nvPr/>
        </p:nvPicPr>
        <p:blipFill>
          <a:blip r:embed="rId2"/>
          <a:stretch>
            <a:fillRect/>
          </a:stretch>
        </p:blipFill>
        <p:spPr>
          <a:xfrm>
            <a:off x="762000" y="560572"/>
            <a:ext cx="6883400" cy="4022355"/>
          </a:xfrm>
          <a:prstGeom prst="rect">
            <a:avLst/>
          </a:prstGeom>
        </p:spPr>
      </p:pic>
    </p:spTree>
    <p:extLst>
      <p:ext uri="{BB962C8B-B14F-4D97-AF65-F5344CB8AC3E}">
        <p14:creationId xmlns:p14="http://schemas.microsoft.com/office/powerpoint/2010/main" val="2315337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DCD4F1-274F-B11E-AA7D-232AFB755B2C}"/>
              </a:ext>
            </a:extLst>
          </p:cNvPr>
          <p:cNvSpPr>
            <a:spLocks noGrp="1"/>
          </p:cNvSpPr>
          <p:nvPr>
            <p:ph idx="1"/>
          </p:nvPr>
        </p:nvSpPr>
        <p:spPr/>
        <p:txBody>
          <a:bodyPr/>
          <a:lstStyle/>
          <a:p>
            <a:r>
              <a:rPr lang="en-US" sz="1800" dirty="0"/>
              <a:t>The ER model represents “associations/relationships” as</a:t>
            </a:r>
          </a:p>
          <a:p>
            <a:pPr lvl="1"/>
            <a:r>
              <a:rPr lang="en-US" sz="1600" dirty="0"/>
              <a:t>First class “things”</a:t>
            </a:r>
          </a:p>
          <a:p>
            <a:pPr lvl="1"/>
            <a:r>
              <a:rPr lang="en-US" sz="1600" dirty="0"/>
              <a:t>That are different from “entities.”</a:t>
            </a:r>
          </a:p>
          <a:p>
            <a:r>
              <a:rPr lang="en-US" sz="1800" dirty="0"/>
              <a:t>The SQL model does not have “relationships” or</a:t>
            </a:r>
            <a:br>
              <a:rPr lang="en-US" sz="1800" dirty="0"/>
            </a:br>
            <a:r>
              <a:rPr lang="en-US" sz="1800" dirty="0"/>
              <a:t>associations as first class types. You have</a:t>
            </a:r>
          </a:p>
          <a:p>
            <a:pPr lvl="1"/>
            <a:r>
              <a:rPr lang="en-US" sz="1600" dirty="0"/>
              <a:t>Tables</a:t>
            </a:r>
          </a:p>
          <a:p>
            <a:pPr lvl="1"/>
            <a:r>
              <a:rPr lang="en-US" sz="1600" dirty="0"/>
              <a:t>Columns</a:t>
            </a:r>
          </a:p>
          <a:p>
            <a:pPr lvl="1"/>
            <a:r>
              <a:rPr lang="en-US" sz="1600" dirty="0"/>
              <a:t>Keys</a:t>
            </a:r>
          </a:p>
          <a:p>
            <a:pPr lvl="1"/>
            <a:r>
              <a:rPr lang="en-US" sz="1600" dirty="0"/>
              <a:t>Constraints</a:t>
            </a:r>
          </a:p>
          <a:p>
            <a:pPr lvl="1"/>
            <a:r>
              <a:rPr lang="en-US" sz="1600" dirty="0"/>
              <a:t>… …</a:t>
            </a:r>
          </a:p>
          <a:p>
            <a:r>
              <a:rPr lang="en-US" sz="1800" dirty="0"/>
              <a:t>You can implement some “relationships” using</a:t>
            </a:r>
            <a:br>
              <a:rPr lang="en-US" sz="1800" dirty="0"/>
            </a:br>
            <a:r>
              <a:rPr lang="en-US" sz="1800" dirty="0"/>
              <a:t>foreign keys. Others require something more</a:t>
            </a:r>
            <a:br>
              <a:rPr lang="en-US" sz="1800" dirty="0"/>
            </a:br>
            <a:r>
              <a:rPr lang="en-US" sz="1800" dirty="0"/>
              <a:t>complex – an </a:t>
            </a:r>
            <a:r>
              <a:rPr lang="en-US" sz="1800" i="1" dirty="0"/>
              <a:t>associative entity.</a:t>
            </a:r>
            <a:endParaRPr lang="en-US" sz="1800" dirty="0"/>
          </a:p>
        </p:txBody>
      </p:sp>
      <p:sp>
        <p:nvSpPr>
          <p:cNvPr id="3" name="Title 2">
            <a:extLst>
              <a:ext uri="{FF2B5EF4-FFF2-40B4-BE49-F238E27FC236}">
                <a16:creationId xmlns:a16="http://schemas.microsoft.com/office/drawing/2014/main" id="{5AEAE897-0AD2-4338-3FDF-8AB55EBB482D}"/>
              </a:ext>
            </a:extLst>
          </p:cNvPr>
          <p:cNvSpPr>
            <a:spLocks noGrp="1"/>
          </p:cNvSpPr>
          <p:nvPr>
            <p:ph type="title"/>
          </p:nvPr>
        </p:nvSpPr>
        <p:spPr/>
        <p:txBody>
          <a:bodyPr/>
          <a:lstStyle/>
          <a:p>
            <a:r>
              <a:rPr lang="en-US" dirty="0"/>
              <a:t>Associative Entity</a:t>
            </a:r>
          </a:p>
        </p:txBody>
      </p:sp>
      <p:pic>
        <p:nvPicPr>
          <p:cNvPr id="4" name="Picture 3">
            <a:extLst>
              <a:ext uri="{FF2B5EF4-FFF2-40B4-BE49-F238E27FC236}">
                <a16:creationId xmlns:a16="http://schemas.microsoft.com/office/drawing/2014/main" id="{AC39D9D2-694A-B397-441B-A8716A849C52}"/>
              </a:ext>
            </a:extLst>
          </p:cNvPr>
          <p:cNvPicPr>
            <a:picLocks noChangeAspect="1"/>
          </p:cNvPicPr>
          <p:nvPr/>
        </p:nvPicPr>
        <p:blipFill>
          <a:blip r:embed="rId2"/>
          <a:stretch>
            <a:fillRect/>
          </a:stretch>
        </p:blipFill>
        <p:spPr>
          <a:xfrm>
            <a:off x="5580270" y="1047750"/>
            <a:ext cx="3484179" cy="3505200"/>
          </a:xfrm>
          <a:prstGeom prst="rect">
            <a:avLst/>
          </a:prstGeom>
        </p:spPr>
      </p:pic>
    </p:spTree>
    <p:extLst>
      <p:ext uri="{BB962C8B-B14F-4D97-AF65-F5344CB8AC3E}">
        <p14:creationId xmlns:p14="http://schemas.microsoft.com/office/powerpoint/2010/main" val="1724341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CCC50E-11CB-6861-D6E3-C216AA775480}"/>
              </a:ext>
            </a:extLst>
          </p:cNvPr>
          <p:cNvSpPr>
            <a:spLocks noGrp="1"/>
          </p:cNvSpPr>
          <p:nvPr>
            <p:ph idx="1"/>
          </p:nvPr>
        </p:nvSpPr>
        <p:spPr/>
        <p:txBody>
          <a:bodyPr/>
          <a:lstStyle/>
          <a:p>
            <a:r>
              <a:rPr lang="en-US" sz="1600" dirty="0"/>
              <a:t>“An associative entity is a term used in relational and entity–relationship theory. A relational database requires the implementation of a base relation (or base table) to resolve many-to-many relationships. A base relation representing this kind of entity is called, informally, an associative table.” (</a:t>
            </a:r>
            <a:r>
              <a:rPr lang="en-US" sz="1600" dirty="0">
                <a:hlinkClick r:id="rId2"/>
              </a:rPr>
              <a:t>https://en.wikipedia.org/wiki/Associative_entity</a:t>
            </a:r>
            <a:r>
              <a:rPr lang="en-US" sz="1600" dirty="0"/>
              <a:t>)</a:t>
            </a:r>
          </a:p>
          <a:p>
            <a:r>
              <a:rPr lang="en-US" sz="1600" dirty="0"/>
              <a:t>Consider </a:t>
            </a:r>
            <a:r>
              <a:rPr lang="en-US" sz="1600" i="1" dirty="0"/>
              <a:t>Students – Sections:</a:t>
            </a:r>
          </a:p>
          <a:p>
            <a:pPr lvl="1"/>
            <a:r>
              <a:rPr lang="en-US" sz="1400" dirty="0"/>
              <a:t>This is many-to-many. There is not way to implement in SQL. You see this in the </a:t>
            </a:r>
            <a:r>
              <a:rPr lang="en-US" sz="1400" i="1" dirty="0"/>
              <a:t>Advises</a:t>
            </a:r>
            <a:r>
              <a:rPr lang="en-US" sz="1400" dirty="0"/>
              <a:t> table in the sample database.</a:t>
            </a:r>
          </a:p>
          <a:p>
            <a:pPr lvl="1"/>
            <a:r>
              <a:rPr lang="en-US" sz="1400" dirty="0"/>
              <a:t>The “relationship/association” has properties that are not attributes of the connected entities. </a:t>
            </a:r>
          </a:p>
        </p:txBody>
      </p:sp>
      <p:sp>
        <p:nvSpPr>
          <p:cNvPr id="3" name="Title 2">
            <a:extLst>
              <a:ext uri="{FF2B5EF4-FFF2-40B4-BE49-F238E27FC236}">
                <a16:creationId xmlns:a16="http://schemas.microsoft.com/office/drawing/2014/main" id="{BA9EF971-2BF5-3F4F-D16F-EF82E9293C72}"/>
              </a:ext>
            </a:extLst>
          </p:cNvPr>
          <p:cNvSpPr>
            <a:spLocks noGrp="1"/>
          </p:cNvSpPr>
          <p:nvPr>
            <p:ph type="title"/>
          </p:nvPr>
        </p:nvSpPr>
        <p:spPr/>
        <p:txBody>
          <a:bodyPr/>
          <a:lstStyle/>
          <a:p>
            <a:r>
              <a:rPr lang="en-US" dirty="0"/>
              <a:t>Associative Entity</a:t>
            </a:r>
          </a:p>
        </p:txBody>
      </p:sp>
      <p:pic>
        <p:nvPicPr>
          <p:cNvPr id="4" name="Picture 3">
            <a:extLst>
              <a:ext uri="{FF2B5EF4-FFF2-40B4-BE49-F238E27FC236}">
                <a16:creationId xmlns:a16="http://schemas.microsoft.com/office/drawing/2014/main" id="{9202060F-2928-529A-5019-1500227B7D03}"/>
              </a:ext>
            </a:extLst>
          </p:cNvPr>
          <p:cNvPicPr>
            <a:picLocks noChangeAspect="1"/>
          </p:cNvPicPr>
          <p:nvPr/>
        </p:nvPicPr>
        <p:blipFill>
          <a:blip r:embed="rId3"/>
          <a:stretch>
            <a:fillRect/>
          </a:stretch>
        </p:blipFill>
        <p:spPr>
          <a:xfrm>
            <a:off x="0" y="2740230"/>
            <a:ext cx="4036115" cy="1676400"/>
          </a:xfrm>
          <a:prstGeom prst="rect">
            <a:avLst/>
          </a:prstGeom>
        </p:spPr>
      </p:pic>
      <p:pic>
        <p:nvPicPr>
          <p:cNvPr id="5" name="Picture 4">
            <a:extLst>
              <a:ext uri="{FF2B5EF4-FFF2-40B4-BE49-F238E27FC236}">
                <a16:creationId xmlns:a16="http://schemas.microsoft.com/office/drawing/2014/main" id="{65500D47-8C67-B6FF-99C3-CE3B987C5F2A}"/>
              </a:ext>
            </a:extLst>
          </p:cNvPr>
          <p:cNvPicPr>
            <a:picLocks noChangeAspect="1"/>
          </p:cNvPicPr>
          <p:nvPr/>
        </p:nvPicPr>
        <p:blipFill>
          <a:blip r:embed="rId4"/>
          <a:stretch>
            <a:fillRect/>
          </a:stretch>
        </p:blipFill>
        <p:spPr>
          <a:xfrm>
            <a:off x="5048003" y="2753342"/>
            <a:ext cx="3962400" cy="1518233"/>
          </a:xfrm>
          <a:prstGeom prst="rect">
            <a:avLst/>
          </a:prstGeom>
        </p:spPr>
      </p:pic>
      <p:sp>
        <p:nvSpPr>
          <p:cNvPr id="6" name="Right Arrow 5">
            <a:extLst>
              <a:ext uri="{FF2B5EF4-FFF2-40B4-BE49-F238E27FC236}">
                <a16:creationId xmlns:a16="http://schemas.microsoft.com/office/drawing/2014/main" id="{0FD0876D-B232-03A0-BF63-47777B13DECC}"/>
              </a:ext>
            </a:extLst>
          </p:cNvPr>
          <p:cNvSpPr/>
          <p:nvPr/>
        </p:nvSpPr>
        <p:spPr>
          <a:xfrm>
            <a:off x="4003458" y="2635562"/>
            <a:ext cx="1295400" cy="5334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SQL Realization</a:t>
            </a:r>
          </a:p>
        </p:txBody>
      </p:sp>
      <p:sp>
        <p:nvSpPr>
          <p:cNvPr id="7" name="TextBox 6">
            <a:extLst>
              <a:ext uri="{FF2B5EF4-FFF2-40B4-BE49-F238E27FC236}">
                <a16:creationId xmlns:a16="http://schemas.microsoft.com/office/drawing/2014/main" id="{B194C058-E018-3896-1C69-96AC828B7A90}"/>
              </a:ext>
            </a:extLst>
          </p:cNvPr>
          <p:cNvSpPr txBox="1"/>
          <p:nvPr/>
        </p:nvSpPr>
        <p:spPr>
          <a:xfrm>
            <a:off x="1981200" y="4271575"/>
            <a:ext cx="2970878" cy="369332"/>
          </a:xfrm>
          <a:prstGeom prst="rect">
            <a:avLst/>
          </a:prstGeom>
          <a:noFill/>
        </p:spPr>
        <p:txBody>
          <a:bodyPr wrap="none" rtlCol="0">
            <a:spAutoFit/>
          </a:bodyPr>
          <a:lstStyle/>
          <a:p>
            <a:r>
              <a:rPr lang="en-US" dirty="0"/>
              <a:t>Switch to notebook diagram.</a:t>
            </a:r>
          </a:p>
        </p:txBody>
      </p:sp>
    </p:spTree>
    <p:extLst>
      <p:ext uri="{BB962C8B-B14F-4D97-AF65-F5344CB8AC3E}">
        <p14:creationId xmlns:p14="http://schemas.microsoft.com/office/powerpoint/2010/main" val="6815405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Do Some Examples</a:t>
            </a:r>
          </a:p>
        </p:txBody>
      </p:sp>
      <p:sp>
        <p:nvSpPr>
          <p:cNvPr id="2" name="TextBox 9">
            <a:extLst>
              <a:ext uri="{FF2B5EF4-FFF2-40B4-BE49-F238E27FC236}">
                <a16:creationId xmlns:a16="http://schemas.microsoft.com/office/drawing/2014/main" id="{CE983E8F-CF3F-C06B-D481-6840C9954F7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7: ER, Relational, SQL VI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752015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DDE129-2ADF-4059-E105-0C6EC7DE27F9}"/>
              </a:ext>
            </a:extLst>
          </p:cNvPr>
          <p:cNvSpPr>
            <a:spLocks noGrp="1"/>
          </p:cNvSpPr>
          <p:nvPr>
            <p:ph idx="1"/>
          </p:nvPr>
        </p:nvSpPr>
        <p:spPr/>
        <p:txBody>
          <a:bodyPr/>
          <a:lstStyle/>
          <a:p>
            <a:r>
              <a:rPr lang="en-US" dirty="0"/>
              <a:t>Composite and Multi-Valued Attributes</a:t>
            </a:r>
          </a:p>
          <a:p>
            <a:pPr lvl="1"/>
            <a:r>
              <a:rPr lang="en-US" dirty="0"/>
              <a:t>Composite:</a:t>
            </a:r>
          </a:p>
          <a:p>
            <a:pPr lvl="2"/>
            <a:r>
              <a:rPr lang="en-US" i="1" dirty="0" err="1"/>
              <a:t>primaryName</a:t>
            </a:r>
            <a:r>
              <a:rPr lang="en-US" dirty="0"/>
              <a:t>.</a:t>
            </a:r>
          </a:p>
          <a:p>
            <a:pPr lvl="2"/>
            <a:r>
              <a:rPr lang="en-US" dirty="0"/>
              <a:t>Show simple example of splitting with a function.</a:t>
            </a:r>
          </a:p>
          <a:p>
            <a:pPr lvl="2"/>
            <a:r>
              <a:rPr lang="en-US" dirty="0"/>
              <a:t>Show </a:t>
            </a:r>
            <a:r>
              <a:rPr lang="en-US" dirty="0" err="1"/>
              <a:t>HumanName</a:t>
            </a:r>
            <a:r>
              <a:rPr lang="en-US" dirty="0"/>
              <a:t> and flow.</a:t>
            </a:r>
          </a:p>
          <a:p>
            <a:pPr lvl="1"/>
            <a:r>
              <a:rPr lang="en-US" dirty="0"/>
              <a:t>Multi-Valued:</a:t>
            </a:r>
          </a:p>
          <a:p>
            <a:pPr lvl="2"/>
            <a:r>
              <a:rPr lang="en-US" i="1" dirty="0" err="1"/>
              <a:t>knownFor</a:t>
            </a:r>
            <a:r>
              <a:rPr lang="en-US" dirty="0"/>
              <a:t>.</a:t>
            </a:r>
          </a:p>
          <a:p>
            <a:pPr lvl="2"/>
            <a:r>
              <a:rPr lang="en-US" dirty="0"/>
              <a:t>Show pattern: Create a table. Associative entity.</a:t>
            </a:r>
          </a:p>
          <a:p>
            <a:r>
              <a:rPr lang="en-US" dirty="0"/>
              <a:t>Aggregation: Class-project example.</a:t>
            </a:r>
          </a:p>
          <a:p>
            <a:r>
              <a:rPr lang="en-US" dirty="0"/>
              <a:t>Inheritance examples.</a:t>
            </a:r>
          </a:p>
        </p:txBody>
      </p:sp>
      <p:sp>
        <p:nvSpPr>
          <p:cNvPr id="3" name="Title 2">
            <a:extLst>
              <a:ext uri="{FF2B5EF4-FFF2-40B4-BE49-F238E27FC236}">
                <a16:creationId xmlns:a16="http://schemas.microsoft.com/office/drawing/2014/main" id="{DBFD624D-4605-FF4E-5699-A5CC9B1526B0}"/>
              </a:ext>
            </a:extLst>
          </p:cNvPr>
          <p:cNvSpPr>
            <a:spLocks noGrp="1"/>
          </p:cNvSpPr>
          <p:nvPr>
            <p:ph type="title"/>
          </p:nvPr>
        </p:nvSpPr>
        <p:spPr/>
        <p:txBody>
          <a:bodyPr/>
          <a:lstStyle/>
          <a:p>
            <a:r>
              <a:rPr lang="en-US" dirty="0"/>
              <a:t>Do Some Examples</a:t>
            </a:r>
          </a:p>
        </p:txBody>
      </p:sp>
    </p:spTree>
    <p:extLst>
      <p:ext uri="{BB962C8B-B14F-4D97-AF65-F5344CB8AC3E}">
        <p14:creationId xmlns:p14="http://schemas.microsoft.com/office/powerpoint/2010/main" val="2223746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 Procedures, Triggers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2768902C-C69A-DDB9-D18B-D4A3560C7B5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7: ER, Relational, SQL VI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41911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Concepts</a:t>
            </a:r>
          </a:p>
        </p:txBody>
      </p:sp>
      <p:sp>
        <p:nvSpPr>
          <p:cNvPr id="3" name="TextBox 9">
            <a:extLst>
              <a:ext uri="{FF2B5EF4-FFF2-40B4-BE49-F238E27FC236}">
                <a16:creationId xmlns:a16="http://schemas.microsoft.com/office/drawing/2014/main" id="{77EB2032-D870-6D79-8C2B-849BF5780E9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7: ER, Relational, SQL VI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454763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Functions and Procedures</a:t>
            </a:r>
          </a:p>
        </p:txBody>
      </p:sp>
      <p:sp>
        <p:nvSpPr>
          <p:cNvPr id="34819" name="Rectangle 3"/>
          <p:cNvSpPr>
            <a:spLocks noGrp="1" noChangeArrowheads="1"/>
          </p:cNvSpPr>
          <p:nvPr>
            <p:ph type="body" idx="1"/>
          </p:nvPr>
        </p:nvSpPr>
        <p:spPr>
          <a:xfrm>
            <a:off x="1719263" y="851297"/>
            <a:ext cx="5769052" cy="3657600"/>
          </a:xfrm>
        </p:spPr>
        <p:txBody>
          <a:bodyPr/>
          <a:lstStyle/>
          <a:p>
            <a:r>
              <a:rPr lang="en-US" altLang="en-US" dirty="0"/>
              <a:t>Functions and procedures allow  “business logic”  to be stored in the database and executed from SQL statements.</a:t>
            </a:r>
          </a:p>
          <a:p>
            <a:r>
              <a:rPr lang="en-US" altLang="en-US" dirty="0"/>
              <a:t>These can be defined either by the procedural component of SQL or  by an external programming language such as Java, C, or C++.</a:t>
            </a:r>
          </a:p>
          <a:p>
            <a:r>
              <a:rPr lang="en-US" altLang="en-US" dirty="0"/>
              <a:t>The syntax we present here is defined by the SQL standard.</a:t>
            </a:r>
          </a:p>
          <a:p>
            <a:pPr lvl="1"/>
            <a:r>
              <a:rPr lang="en-US" altLang="en-US" dirty="0">
                <a:ea typeface="ＭＳ Ｐゴシック" panose="020B0600070205080204" pitchFamily="34" charset="-128"/>
              </a:rPr>
              <a:t>Most databases implement nonstandard versions of this syntax.</a:t>
            </a:r>
          </a:p>
          <a:p>
            <a:endParaRPr lang="en-US" altLang="en-US" dirty="0"/>
          </a:p>
        </p:txBody>
      </p:sp>
      <p:sp>
        <p:nvSpPr>
          <p:cNvPr id="2" name="TextBox 1">
            <a:extLst>
              <a:ext uri="{FF2B5EF4-FFF2-40B4-BE49-F238E27FC236}">
                <a16:creationId xmlns:a16="http://schemas.microsoft.com/office/drawing/2014/main" id="{950AC113-F318-1B47-B21B-7CEF3D27F46D}"/>
              </a:ext>
            </a:extLst>
          </p:cNvPr>
          <p:cNvSpPr txBox="1"/>
          <p:nvPr/>
        </p:nvSpPr>
        <p:spPr>
          <a:xfrm>
            <a:off x="381000" y="2477572"/>
            <a:ext cx="7246792"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programming language, runtime and tools for functions, procedures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and triggers are not easy to use.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My view is that calling external functions is an anti-pattern (bad idea).</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External code degrades the reliability, security and performance of</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database.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Databases are often mission critical and the heart of environments.</a:t>
            </a:r>
          </a:p>
        </p:txBody>
      </p:sp>
    </p:spTree>
    <p:extLst>
      <p:ext uri="{BB962C8B-B14F-4D97-AF65-F5344CB8AC3E}">
        <p14:creationId xmlns:p14="http://schemas.microsoft.com/office/powerpoint/2010/main" val="2551220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sz="1800" dirty="0">
                <a:effectLst>
                  <a:outerShdw blurRad="38100" dist="38100" dir="2700000" algn="tl">
                    <a:srgbClr val="C0C0C0"/>
                  </a:outerShdw>
                </a:effectLst>
              </a:rPr>
              <a:t>Language Constructs for Procedures &amp; Functions</a:t>
            </a:r>
          </a:p>
        </p:txBody>
      </p:sp>
      <p:sp>
        <p:nvSpPr>
          <p:cNvPr id="7170" name="Rectangle 3"/>
          <p:cNvSpPr>
            <a:spLocks noGrp="1" noChangeArrowheads="1"/>
          </p:cNvSpPr>
          <p:nvPr>
            <p:ph idx="1"/>
          </p:nvPr>
        </p:nvSpPr>
        <p:spPr>
          <a:xfrm>
            <a:off x="1719263" y="820342"/>
            <a:ext cx="5795685" cy="3806249"/>
          </a:xfrm>
        </p:spPr>
        <p:txBody>
          <a:bodyPr vert="horz" wrap="square" lIns="68580" tIns="45720" rIns="91440" bIns="45720" numCol="1" anchor="t" anchorCtr="0" compatLnSpc="1">
            <a:prstTxWarp prst="textNoShape">
              <a:avLst/>
            </a:prstTxWarp>
          </a:bodyPr>
          <a:lstStyle/>
          <a:p>
            <a:pPr>
              <a:defRPr/>
            </a:pPr>
            <a:r>
              <a:rPr lang="en-US" altLang="en-US" dirty="0"/>
              <a:t>SQL supports constructs that gives it almost all the power of a general-purpose programming language.</a:t>
            </a:r>
          </a:p>
          <a:p>
            <a:pPr lvl="1">
              <a:defRPr/>
            </a:pPr>
            <a:r>
              <a:rPr lang="en-US" altLang="en-US" dirty="0">
                <a:ea typeface="ＭＳ Ｐゴシック" pitchFamily="34" charset="-128"/>
              </a:rPr>
              <a:t>Warning: most database systems implement their own variant of the standard syntax below.</a:t>
            </a:r>
          </a:p>
          <a:p>
            <a:pPr>
              <a:defRPr/>
            </a:pPr>
            <a:r>
              <a:rPr lang="en-US" altLang="en-US" dirty="0"/>
              <a:t>Compound statement: </a:t>
            </a:r>
            <a:r>
              <a:rPr lang="en-US" altLang="en-US" b="1" dirty="0"/>
              <a:t>begin</a:t>
            </a:r>
            <a:r>
              <a:rPr lang="en-US" altLang="en-US" dirty="0"/>
              <a:t> … </a:t>
            </a:r>
            <a:r>
              <a:rPr lang="en-US" altLang="en-US" b="1" dirty="0"/>
              <a:t>end,</a:t>
            </a:r>
            <a:r>
              <a:rPr lang="en-US" altLang="en-US" dirty="0"/>
              <a:t> </a:t>
            </a:r>
          </a:p>
          <a:p>
            <a:pPr lvl="1">
              <a:defRPr/>
            </a:pPr>
            <a:r>
              <a:rPr lang="en-US" altLang="en-US" dirty="0">
                <a:ea typeface="ＭＳ Ｐゴシック" pitchFamily="34" charset="-128"/>
              </a:rPr>
              <a:t>May contain multiple SQL statements between </a:t>
            </a:r>
            <a:r>
              <a:rPr lang="en-US" altLang="en-US" b="1" dirty="0">
                <a:ea typeface="ＭＳ Ｐゴシック" pitchFamily="34" charset="-128"/>
              </a:rPr>
              <a:t>begin</a:t>
            </a:r>
            <a:r>
              <a:rPr lang="en-US" altLang="en-US" dirty="0">
                <a:ea typeface="ＭＳ Ｐゴシック" pitchFamily="34" charset="-128"/>
              </a:rPr>
              <a:t> and </a:t>
            </a:r>
            <a:r>
              <a:rPr lang="en-US" altLang="en-US" b="1" dirty="0">
                <a:ea typeface="ＭＳ Ｐゴシック" pitchFamily="34" charset="-128"/>
              </a:rPr>
              <a:t>end</a:t>
            </a:r>
            <a:r>
              <a:rPr lang="en-US" altLang="en-US" dirty="0">
                <a:ea typeface="ＭＳ Ｐゴシック" pitchFamily="34" charset="-128"/>
              </a:rPr>
              <a:t>.</a:t>
            </a:r>
          </a:p>
          <a:p>
            <a:pPr lvl="1">
              <a:defRPr/>
            </a:pPr>
            <a:r>
              <a:rPr lang="en-US" altLang="en-US" dirty="0">
                <a:ea typeface="ＭＳ Ｐゴシック" pitchFamily="34" charset="-128"/>
              </a:rPr>
              <a:t>Local variables can be declared within a compound statements</a:t>
            </a:r>
          </a:p>
          <a:p>
            <a:pPr>
              <a:defRPr/>
            </a:pPr>
            <a:r>
              <a:rPr lang="en-US" altLang="en-US" dirty="0"/>
              <a:t>While and repeat statements:</a:t>
            </a:r>
          </a:p>
          <a:p>
            <a:pPr lvl="1">
              <a:defRPr/>
            </a:pPr>
            <a:r>
              <a:rPr lang="en-US" altLang="en-US" dirty="0">
                <a:ea typeface="ＭＳ Ｐゴシック" pitchFamily="34" charset="-128"/>
              </a:rPr>
              <a:t>  </a:t>
            </a:r>
            <a:r>
              <a:rPr lang="en-US" altLang="en-US" b="1" dirty="0">
                <a:ea typeface="ＭＳ Ｐゴシック" pitchFamily="34" charset="-128"/>
              </a:rPr>
              <a:t>while</a:t>
            </a:r>
            <a:r>
              <a:rPr lang="en-US" altLang="en-US" dirty="0">
                <a:ea typeface="ＭＳ Ｐゴシック" pitchFamily="34" charset="-128"/>
              </a:rPr>
              <a:t> </a:t>
            </a:r>
            <a:r>
              <a:rPr lang="en-US" altLang="en-US" dirty="0" err="1">
                <a:ea typeface="ＭＳ Ｐゴシック" pitchFamily="34" charset="-128"/>
              </a:rPr>
              <a:t>boolean</a:t>
            </a:r>
            <a:r>
              <a:rPr lang="en-US" altLang="en-US" dirty="0">
                <a:ea typeface="ＭＳ Ｐゴシック" pitchFamily="34" charset="-128"/>
              </a:rPr>
              <a:t> expression  </a:t>
            </a:r>
            <a:r>
              <a:rPr lang="en-US" altLang="en-US" b="1" dirty="0">
                <a:ea typeface="ＭＳ Ｐゴシック" pitchFamily="34" charset="-128"/>
              </a:rPr>
              <a:t>do</a:t>
            </a:r>
          </a:p>
          <a:p>
            <a:pPr lvl="2">
              <a:lnSpc>
                <a:spcPct val="70000"/>
              </a:lnSpc>
              <a:buFont typeface="Webdings" panose="05030102010509060703" pitchFamily="18"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while</a:t>
            </a:r>
          </a:p>
          <a:p>
            <a:pPr lvl="1">
              <a:lnSpc>
                <a:spcPct val="70000"/>
              </a:lnSpc>
              <a:buFont typeface="Monotype Sorts" charset="2"/>
              <a:buNone/>
              <a:defRPr/>
            </a:pPr>
            <a:r>
              <a:rPr lang="en-US" altLang="en-US" sz="600" dirty="0">
                <a:ea typeface="ＭＳ Ｐゴシック" pitchFamily="34" charset="-128"/>
              </a:rPr>
              <a:t> </a:t>
            </a:r>
          </a:p>
          <a:p>
            <a:pPr lvl="1">
              <a:defRPr/>
            </a:pPr>
            <a:r>
              <a:rPr lang="en-US" altLang="en-US" dirty="0">
                <a:ea typeface="ＭＳ Ｐゴシック" pitchFamily="34" charset="-128"/>
              </a:rPr>
              <a:t> </a:t>
            </a:r>
            <a:r>
              <a:rPr lang="en-US" altLang="en-US" b="1" dirty="0">
                <a:ea typeface="ＭＳ Ｐゴシック" pitchFamily="34" charset="-128"/>
              </a:rPr>
              <a:t>repeat</a:t>
            </a:r>
          </a:p>
          <a:p>
            <a:pPr lvl="2">
              <a:lnSpc>
                <a:spcPct val="70000"/>
              </a:lnSpc>
              <a:buFont typeface="Monotype Sorts"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until </a:t>
            </a:r>
            <a:r>
              <a:rPr lang="en-US" altLang="en-US" dirty="0" err="1">
                <a:ea typeface="ＭＳ Ｐゴシック" pitchFamily="34" charset="-128"/>
              </a:rPr>
              <a:t>boolean</a:t>
            </a:r>
            <a:r>
              <a:rPr lang="en-US" altLang="en-US" dirty="0">
                <a:ea typeface="ＭＳ Ｐゴシック" pitchFamily="34" charset="-128"/>
              </a:rPr>
              <a:t> expression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repeat</a:t>
            </a:r>
          </a:p>
          <a:p>
            <a:pPr indent="-274320"/>
            <a:endParaRPr lang="en-US" altLang="en-US" dirty="0"/>
          </a:p>
        </p:txBody>
      </p:sp>
    </p:spTree>
    <p:extLst>
      <p:ext uri="{BB962C8B-B14F-4D97-AF65-F5344CB8AC3E}">
        <p14:creationId xmlns:p14="http://schemas.microsoft.com/office/powerpoint/2010/main" val="1222918717"/>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a:defRPr/>
            </a:pPr>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(Cont.)</a:t>
            </a:r>
          </a:p>
        </p:txBody>
      </p:sp>
      <p:sp>
        <p:nvSpPr>
          <p:cNvPr id="40963" name="Rectangle 3"/>
          <p:cNvSpPr>
            <a:spLocks noGrp="1" noChangeArrowheads="1"/>
          </p:cNvSpPr>
          <p:nvPr>
            <p:ph type="body" idx="1"/>
          </p:nvPr>
        </p:nvSpPr>
        <p:spPr>
          <a:xfrm>
            <a:off x="1719263" y="851298"/>
            <a:ext cx="5800725" cy="3677840"/>
          </a:xfrm>
        </p:spPr>
        <p:txBody>
          <a:bodyPr/>
          <a:lstStyle/>
          <a:p>
            <a:pPr>
              <a:lnSpc>
                <a:spcPct val="80000"/>
              </a:lnSpc>
            </a:pPr>
            <a:r>
              <a:rPr lang="en-US" altLang="en-US" b="1" dirty="0">
                <a:latin typeface="Tahoma" panose="020B0604030504040204" pitchFamily="34" charset="0"/>
              </a:rPr>
              <a:t>For</a:t>
            </a:r>
            <a:r>
              <a:rPr lang="en-US" altLang="en-US" dirty="0">
                <a:latin typeface="Tahoma" panose="020B0604030504040204" pitchFamily="34" charset="0"/>
              </a:rPr>
              <a:t> loop</a:t>
            </a:r>
          </a:p>
          <a:p>
            <a:pPr lvl="1">
              <a:lnSpc>
                <a:spcPct val="80000"/>
              </a:lnSpc>
            </a:pPr>
            <a:r>
              <a:rPr lang="en-US" altLang="en-US" dirty="0">
                <a:latin typeface="Tahoma" panose="020B0604030504040204" pitchFamily="34" charset="0"/>
                <a:ea typeface="ＭＳ Ｐゴシック" panose="020B0600070205080204" pitchFamily="34" charset="-128"/>
              </a:rPr>
              <a:t>Permits iteration over all results of a query</a:t>
            </a:r>
          </a:p>
          <a:p>
            <a:r>
              <a:rPr lang="en-US" altLang="en-US" dirty="0">
                <a:latin typeface="Tahoma" panose="020B0604030504040204" pitchFamily="34" charset="0"/>
              </a:rPr>
              <a:t>Example:   Find the budget of all departments</a:t>
            </a:r>
            <a:br>
              <a:rPr lang="en-US" altLang="en-US" dirty="0">
                <a:latin typeface="Tahoma" panose="020B0604030504040204" pitchFamily="34" charset="0"/>
              </a:rPr>
            </a:br>
            <a:br>
              <a:rPr lang="en-US" altLang="en-US" dirty="0">
                <a:latin typeface="Tahoma" panose="020B0604030504040204" pitchFamily="34" charset="0"/>
              </a:rPr>
            </a:br>
            <a:r>
              <a:rPr lang="en-US" altLang="en-US" dirty="0">
                <a:latin typeface="Tahoma" panose="020B0604030504040204" pitchFamily="34" charset="0"/>
              </a:rPr>
              <a:t>  </a:t>
            </a:r>
            <a:r>
              <a:rPr lang="en-US" altLang="en-US" b="1" dirty="0"/>
              <a:t>declare </a:t>
            </a:r>
            <a:r>
              <a:rPr lang="en-US" altLang="en-US" i="1" dirty="0"/>
              <a:t>n  </a:t>
            </a:r>
            <a:r>
              <a:rPr lang="en-US" altLang="en-US" b="1" dirty="0"/>
              <a:t>integer default </a:t>
            </a:r>
            <a:r>
              <a:rPr lang="en-US" altLang="en-US" dirty="0"/>
              <a:t>0;</a:t>
            </a:r>
            <a:br>
              <a:rPr lang="en-US" altLang="en-US" dirty="0"/>
            </a:br>
            <a:r>
              <a:rPr lang="en-US" altLang="en-US" dirty="0"/>
              <a:t>  </a:t>
            </a:r>
            <a:r>
              <a:rPr lang="en-US" altLang="en-US" b="1" dirty="0"/>
              <a:t>for </a:t>
            </a:r>
            <a:r>
              <a:rPr lang="en-US" altLang="en-US" i="1" dirty="0"/>
              <a:t>r  </a:t>
            </a:r>
            <a:r>
              <a:rPr lang="en-US" altLang="en-US" b="1" dirty="0"/>
              <a:t>as</a:t>
            </a:r>
            <a:br>
              <a:rPr lang="en-US" altLang="en-US" b="1" dirty="0"/>
            </a:br>
            <a:r>
              <a:rPr lang="en-US" altLang="en-US" b="1" dirty="0"/>
              <a:t>         select </a:t>
            </a:r>
            <a:r>
              <a:rPr lang="en-US" altLang="en-US" i="1" dirty="0"/>
              <a:t>budget </a:t>
            </a:r>
            <a:r>
              <a:rPr lang="en-US" altLang="en-US" b="1" dirty="0"/>
              <a:t>from </a:t>
            </a:r>
            <a:r>
              <a:rPr lang="en-US" altLang="en-US" i="1" dirty="0"/>
              <a:t>department                                                     	</a:t>
            </a:r>
            <a:r>
              <a:rPr lang="en-US" altLang="en-US" b="1" dirty="0"/>
              <a:t>where </a:t>
            </a:r>
            <a:r>
              <a:rPr lang="en-US" altLang="en-US" i="1" dirty="0" err="1"/>
              <a:t>dept_name</a:t>
            </a:r>
            <a:r>
              <a:rPr lang="en-US" altLang="en-US" i="1" dirty="0"/>
              <a:t> = 'Music' </a:t>
            </a:r>
            <a:br>
              <a:rPr lang="en-US" altLang="en-US" dirty="0"/>
            </a:br>
            <a:r>
              <a:rPr lang="en-US" altLang="en-US" dirty="0"/>
              <a:t>   </a:t>
            </a:r>
            <a:r>
              <a:rPr lang="en-US" altLang="en-US" b="1" dirty="0"/>
              <a:t>do</a:t>
            </a:r>
            <a:br>
              <a:rPr lang="en-US" altLang="en-US" b="1" dirty="0"/>
            </a:br>
            <a:r>
              <a:rPr lang="en-US" altLang="en-US" b="1" dirty="0"/>
              <a:t>	       set </a:t>
            </a:r>
            <a:r>
              <a:rPr lang="en-US" altLang="en-US" i="1" dirty="0"/>
              <a:t>n </a:t>
            </a:r>
            <a:r>
              <a:rPr lang="en-US" altLang="en-US" dirty="0"/>
              <a:t>= </a:t>
            </a:r>
            <a:r>
              <a:rPr lang="en-US" altLang="en-US" i="1" dirty="0"/>
              <a:t>n </a:t>
            </a:r>
            <a:r>
              <a:rPr lang="en-US" altLang="en-US" dirty="0"/>
              <a:t>+ </a:t>
            </a:r>
            <a:r>
              <a:rPr lang="en-US" altLang="en-US" dirty="0" err="1"/>
              <a:t>r.</a:t>
            </a:r>
            <a:r>
              <a:rPr lang="en-US" altLang="en-US" i="1" dirty="0" err="1"/>
              <a:t>budget</a:t>
            </a:r>
            <a:br>
              <a:rPr lang="en-US" altLang="en-US" i="1" dirty="0"/>
            </a:br>
            <a:r>
              <a:rPr lang="en-US" altLang="en-US" i="1" dirty="0"/>
              <a:t>   </a:t>
            </a:r>
            <a:r>
              <a:rPr lang="en-US" altLang="en-US" b="1" dirty="0"/>
              <a:t>end for</a:t>
            </a:r>
            <a:endParaRPr lang="en-US" altLang="en-US" dirty="0"/>
          </a:p>
          <a:p>
            <a:endParaRPr lang="en-US" altLang="en-US" dirty="0"/>
          </a:p>
        </p:txBody>
      </p:sp>
      <p:sp>
        <p:nvSpPr>
          <p:cNvPr id="4" name="TextBox 3">
            <a:extLst>
              <a:ext uri="{FF2B5EF4-FFF2-40B4-BE49-F238E27FC236}">
                <a16:creationId xmlns:a16="http://schemas.microsoft.com/office/drawing/2014/main" id="{7E8A2FDD-7143-1644-A245-AF59A03C4DF4}"/>
              </a:ext>
            </a:extLst>
          </p:cNvPr>
          <p:cNvSpPr txBox="1"/>
          <p:nvPr/>
        </p:nvSpPr>
        <p:spPr>
          <a:xfrm>
            <a:off x="298867" y="3396285"/>
            <a:ext cx="4506875"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various other looping constructs.</a:t>
            </a:r>
          </a:p>
        </p:txBody>
      </p:sp>
    </p:spTree>
    <p:extLst>
      <p:ext uri="{BB962C8B-B14F-4D97-AF65-F5344CB8AC3E}">
        <p14:creationId xmlns:p14="http://schemas.microsoft.com/office/powerpoint/2010/main" val="3212463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4958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b="1" u="sng" dirty="0"/>
              <a:t>Every single data element (value) is guaranteed to be accessible logically with a combination of table-name, primary-key (row value), and attribute-name (column value). </a:t>
            </a:r>
            <a:r>
              <a:rPr lang="en-US" sz="1300" dirty="0"/>
              <a:t>No other means, such as pointers, can be used to access data.</a:t>
            </a:r>
          </a:p>
          <a:p>
            <a:pPr marL="0" indent="0">
              <a:buNone/>
            </a:pPr>
            <a:endParaRPr lang="en-US" sz="1300" dirty="0"/>
          </a:p>
          <a:p>
            <a:pPr marL="0" indent="0">
              <a:buNone/>
            </a:pPr>
            <a:r>
              <a:rPr lang="en-US" sz="1300" dirty="0"/>
              <a:t>Rule 3: Systematic Treatment of NULL Values</a:t>
            </a:r>
          </a:p>
          <a:p>
            <a:pPr marL="0" indent="0">
              <a:buNone/>
            </a:pPr>
            <a:r>
              <a:rPr lang="en-US" sz="1300" dirty="0"/>
              <a:t>The NULL values in a database must be given a systematic and uniform treatment. This is a very important rule because a NULL can be interpreted as one the following − data is missing, data is not known, or data is not applicable.</a:t>
            </a:r>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4: Active Online Catalog</a:t>
            </a:r>
          </a:p>
          <a:p>
            <a:pPr marL="0" indent="0">
              <a:buNone/>
            </a:pPr>
            <a:r>
              <a:rPr lang="en-US" sz="1300"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
        <p:nvSpPr>
          <p:cNvPr id="5" name="TextBox 4">
            <a:extLst>
              <a:ext uri="{FF2B5EF4-FFF2-40B4-BE49-F238E27FC236}">
                <a16:creationId xmlns:a16="http://schemas.microsoft.com/office/drawing/2014/main" id="{A03E8212-26F8-C041-075F-990318B8B618}"/>
              </a:ext>
            </a:extLst>
          </p:cNvPr>
          <p:cNvSpPr txBox="1"/>
          <p:nvPr/>
        </p:nvSpPr>
        <p:spPr>
          <a:xfrm>
            <a:off x="3500722" y="1657350"/>
            <a:ext cx="970715" cy="369332"/>
          </a:xfrm>
          <a:prstGeom prst="rect">
            <a:avLst/>
          </a:prstGeom>
          <a:noFill/>
        </p:spPr>
        <p:txBody>
          <a:bodyPr wrap="none" rtlCol="0">
            <a:spAutoFit/>
          </a:bodyPr>
          <a:lstStyle/>
          <a:p>
            <a:r>
              <a:rPr lang="en-US" dirty="0">
                <a:solidFill>
                  <a:srgbClr val="FF0000"/>
                </a:solidFill>
              </a:rPr>
              <a:t>URL Like</a:t>
            </a:r>
          </a:p>
        </p:txBody>
      </p:sp>
    </p:spTree>
    <p:extLst>
      <p:ext uri="{BB962C8B-B14F-4D97-AF65-F5344CB8AC3E}">
        <p14:creationId xmlns:p14="http://schemas.microsoft.com/office/powerpoint/2010/main" val="3497552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 if-then-else</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6089714" cy="3677840"/>
          </a:xfrm>
        </p:spPr>
        <p:txBody>
          <a:bodyPr vert="horz" wrap="square" lIns="68580" tIns="45720" rIns="91440" bIns="45720" numCol="1" anchor="t" anchorCtr="0" compatLnSpc="1">
            <a:prstTxWarp prst="textNoShape">
              <a:avLst/>
            </a:prstTxWarp>
          </a:bodyPr>
          <a:lstStyle/>
          <a:p>
            <a:r>
              <a:rPr lang="en-US" altLang="en-US" dirty="0"/>
              <a:t>Conditional statements  (</a:t>
            </a:r>
            <a:r>
              <a:rPr lang="en-US" altLang="en-US" b="1" dirty="0"/>
              <a:t>if-then-else</a:t>
            </a:r>
            <a:r>
              <a:rPr lang="en-US" altLang="en-US" dirty="0"/>
              <a:t>)</a:t>
            </a:r>
          </a:p>
          <a:p>
            <a:pPr>
              <a:buFont typeface="Monotype Sorts" charset="2"/>
              <a:buNone/>
            </a:pPr>
            <a:r>
              <a:rPr lang="en-US" altLang="en-US" dirty="0"/>
              <a:t>              </a:t>
            </a:r>
            <a:r>
              <a:rPr lang="en-US" altLang="en-US" b="1" dirty="0"/>
              <a:t>if</a:t>
            </a:r>
            <a:r>
              <a:rPr lang="en-US" altLang="en-US" dirty="0"/>
              <a:t> </a:t>
            </a:r>
            <a:r>
              <a:rPr lang="en-US" altLang="en-US" i="1" dirty="0" err="1"/>
              <a:t>boolean</a:t>
            </a:r>
            <a:r>
              <a:rPr lang="en-US" altLang="en-US" i="1" dirty="0"/>
              <a:t>  expression </a:t>
            </a:r>
            <a:br>
              <a:rPr lang="en-US" altLang="en-US" b="1" dirty="0"/>
            </a:br>
            <a:r>
              <a:rPr lang="en-US" altLang="en-US" b="1" dirty="0"/>
              <a:t>	    then </a:t>
            </a:r>
            <a:r>
              <a:rPr lang="en-US" altLang="en-US" i="1" dirty="0"/>
              <a:t>statement or compound statement </a:t>
            </a:r>
            <a:br>
              <a:rPr lang="en-US" altLang="en-US" i="1" dirty="0"/>
            </a:br>
            <a:r>
              <a:rPr lang="en-US" altLang="en-US" i="1" dirty="0"/>
              <a:t>	</a:t>
            </a:r>
            <a:r>
              <a:rPr lang="en-US" altLang="en-US" b="1" dirty="0" err="1"/>
              <a:t>elseif</a:t>
            </a:r>
            <a:r>
              <a:rPr lang="en-US" altLang="en-US" b="1" dirty="0"/>
              <a:t> </a:t>
            </a:r>
            <a:r>
              <a:rPr lang="en-US" altLang="en-US" i="1" dirty="0" err="1"/>
              <a:t>boolean</a:t>
            </a:r>
            <a:r>
              <a:rPr lang="en-US" altLang="en-US" i="1" dirty="0"/>
              <a:t>  expression </a:t>
            </a:r>
            <a:br>
              <a:rPr lang="en-US" altLang="en-US" b="1" dirty="0"/>
            </a:br>
            <a:r>
              <a:rPr lang="en-US" altLang="en-US" b="1" dirty="0"/>
              <a:t>	</a:t>
            </a:r>
            <a:r>
              <a:rPr lang="en-US" altLang="en-US" dirty="0"/>
              <a:t>    </a:t>
            </a:r>
            <a:r>
              <a:rPr lang="en-US" altLang="en-US" b="1" dirty="0"/>
              <a:t>then </a:t>
            </a:r>
            <a:r>
              <a:rPr lang="en-US" altLang="en-US" i="1" dirty="0"/>
              <a:t>statement or compound statement </a:t>
            </a:r>
            <a:br>
              <a:rPr lang="en-US" altLang="en-US" dirty="0"/>
            </a:br>
            <a:r>
              <a:rPr lang="en-US" altLang="en-US" dirty="0"/>
              <a:t>         </a:t>
            </a:r>
            <a:r>
              <a:rPr lang="en-US" altLang="en-US" b="1" dirty="0"/>
              <a:t>else</a:t>
            </a:r>
            <a:r>
              <a:rPr lang="en-US" altLang="en-US" dirty="0"/>
              <a:t> </a:t>
            </a:r>
            <a:r>
              <a:rPr lang="en-US" altLang="en-US" i="1" dirty="0"/>
              <a:t>statement or compound statement </a:t>
            </a:r>
            <a:br>
              <a:rPr lang="en-US" altLang="en-US" dirty="0"/>
            </a:br>
            <a:r>
              <a:rPr lang="en-US" altLang="en-US" dirty="0"/>
              <a:t>	</a:t>
            </a:r>
            <a:r>
              <a:rPr lang="en-US" altLang="en-US" b="1" dirty="0"/>
              <a:t>end</a:t>
            </a:r>
            <a:r>
              <a:rPr lang="en-US" altLang="en-US" dirty="0"/>
              <a:t> </a:t>
            </a:r>
            <a:r>
              <a:rPr lang="en-US" altLang="en-US" b="1" dirty="0"/>
              <a:t>if</a:t>
            </a:r>
          </a:p>
          <a:p>
            <a:pPr indent="-274320"/>
            <a:endParaRPr lang="en-US" altLang="en-US" dirty="0"/>
          </a:p>
        </p:txBody>
      </p:sp>
      <p:sp>
        <p:nvSpPr>
          <p:cNvPr id="2" name="TextBox 1">
            <a:extLst>
              <a:ext uri="{FF2B5EF4-FFF2-40B4-BE49-F238E27FC236}">
                <a16:creationId xmlns:a16="http://schemas.microsoft.com/office/drawing/2014/main" id="{1CD71413-7296-0145-BB60-30A40B777B41}"/>
              </a:ext>
            </a:extLst>
          </p:cNvPr>
          <p:cNvSpPr txBox="1"/>
          <p:nvPr/>
        </p:nvSpPr>
        <p:spPr>
          <a:xfrm>
            <a:off x="685800" y="3562350"/>
            <a:ext cx="8221994" cy="1015663"/>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not spend a lot of time writing functions, procedures, or triggers.</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language and development environment are not easy to use.</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55787675"/>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a:t>
            </a:r>
          </a:p>
        </p:txBody>
      </p:sp>
      <p:sp>
        <p:nvSpPr>
          <p:cNvPr id="3" name="TextBox 9">
            <a:extLst>
              <a:ext uri="{FF2B5EF4-FFF2-40B4-BE49-F238E27FC236}">
                <a16:creationId xmlns:a16="http://schemas.microsoft.com/office/drawing/2014/main" id="{A70C17BD-2CB6-CFB1-6D08-C6377C21F1F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7: ER, Relational, SQL VI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956615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Declaring SQL Functions</a:t>
            </a:r>
          </a:p>
        </p:txBody>
      </p:sp>
      <p:sp>
        <p:nvSpPr>
          <p:cNvPr id="35843" name="Rectangle 3"/>
          <p:cNvSpPr>
            <a:spLocks noGrp="1" noChangeArrowheads="1"/>
          </p:cNvSpPr>
          <p:nvPr>
            <p:ph type="body" idx="1"/>
          </p:nvPr>
        </p:nvSpPr>
        <p:spPr>
          <a:xfrm>
            <a:off x="1719263" y="804863"/>
            <a:ext cx="5831681" cy="3677841"/>
          </a:xfrm>
        </p:spPr>
        <p:txBody>
          <a:bodyPr/>
          <a:lstStyle/>
          <a:p>
            <a:pPr>
              <a:tabLst>
                <a:tab pos="602456" algn="l"/>
                <a:tab pos="1027510" algn="l"/>
                <a:tab pos="1584722" algn="l"/>
              </a:tabLst>
            </a:pPr>
            <a:r>
              <a:rPr lang="en-US" altLang="en-US" dirty="0"/>
              <a:t>Define a function that, given the name of a department, returns the count of the number of instructors in that department.</a:t>
            </a:r>
          </a:p>
          <a:p>
            <a:pPr>
              <a:buNone/>
              <a:tabLst>
                <a:tab pos="602456" algn="l"/>
                <a:tab pos="1027510" algn="l"/>
                <a:tab pos="1584722" algn="l"/>
              </a:tabLst>
            </a:pPr>
            <a:r>
              <a:rPr lang="en-US" altLang="en-US" sz="1200" b="1" dirty="0"/>
              <a:t>             </a:t>
            </a:r>
            <a:r>
              <a:rPr lang="en-US" altLang="en-US" b="1" dirty="0"/>
              <a:t>create function </a:t>
            </a:r>
            <a:r>
              <a:rPr lang="en-US" altLang="en-US" i="1" dirty="0" err="1"/>
              <a:t>dept_count</a:t>
            </a:r>
            <a:r>
              <a:rPr lang="en-US" altLang="en-US" i="1" dirty="0"/>
              <a:t> </a:t>
            </a:r>
            <a:r>
              <a:rPr lang="en-US" altLang="en-US" dirty="0"/>
              <a:t>(</a:t>
            </a:r>
            <a:r>
              <a:rPr lang="en-US" altLang="en-US" i="1" dirty="0" err="1"/>
              <a:t>dept_name</a:t>
            </a:r>
            <a:r>
              <a:rPr lang="en-US" altLang="en-US" i="1" dirty="0"/>
              <a:t> </a:t>
            </a:r>
            <a:r>
              <a:rPr lang="en-US" altLang="en-US" b="1" dirty="0"/>
              <a:t>varchar</a:t>
            </a:r>
            <a:r>
              <a:rPr lang="en-US" altLang="en-US" dirty="0"/>
              <a:t>(20))</a:t>
            </a:r>
            <a:br>
              <a:rPr lang="en-US" altLang="en-US" b="1" dirty="0"/>
            </a:br>
            <a:r>
              <a:rPr lang="en-US" altLang="en-US" sz="1200" b="1" dirty="0"/>
              <a:t>                </a:t>
            </a:r>
            <a:r>
              <a:rPr lang="en-US" altLang="en-US" b="1" dirty="0"/>
              <a:t>returns integer</a:t>
            </a:r>
            <a:br>
              <a:rPr lang="en-US" altLang="en-US" b="1" dirty="0"/>
            </a:br>
            <a:r>
              <a:rPr lang="en-US" altLang="en-US" b="1" dirty="0"/>
              <a:t>               begin</a:t>
            </a:r>
            <a:br>
              <a:rPr lang="en-US" altLang="en-US" b="1" dirty="0"/>
            </a:br>
            <a:r>
              <a:rPr lang="en-US" altLang="en-US" b="1" dirty="0"/>
              <a:t>               declare </a:t>
            </a:r>
            <a:r>
              <a:rPr lang="en-US" altLang="en-US" i="1" dirty="0" err="1"/>
              <a:t>d_count</a:t>
            </a:r>
            <a:r>
              <a:rPr lang="en-US" altLang="en-US" i="1" dirty="0"/>
              <a:t>  </a:t>
            </a:r>
            <a:r>
              <a:rPr lang="en-US" altLang="en-US" b="1" dirty="0"/>
              <a:t>integer;</a:t>
            </a:r>
            <a:br>
              <a:rPr lang="en-US" altLang="en-US" b="1" dirty="0"/>
            </a:br>
            <a:r>
              <a:rPr lang="en-US" altLang="en-US" b="1" dirty="0"/>
              <a:t>                      select count </a:t>
            </a:r>
            <a:r>
              <a:rPr lang="en-US" altLang="en-US" dirty="0"/>
              <a:t>(</a:t>
            </a:r>
            <a:r>
              <a:rPr lang="en-US" altLang="en-US" i="1" dirty="0"/>
              <a:t>* </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dept_name</a:t>
            </a:r>
            <a:br>
              <a:rPr lang="en-US" altLang="en-US" i="1" dirty="0"/>
            </a:br>
            <a:r>
              <a:rPr lang="en-US" altLang="en-US" i="1" dirty="0"/>
              <a:t>               </a:t>
            </a:r>
            <a:r>
              <a:rPr lang="en-US" altLang="en-US" b="1" dirty="0"/>
              <a:t>return </a:t>
            </a:r>
            <a:r>
              <a:rPr lang="en-US" altLang="en-US" i="1" dirty="0" err="1"/>
              <a:t>d_count</a:t>
            </a:r>
            <a:r>
              <a:rPr lang="en-US" altLang="en-US" i="1" dirty="0"/>
              <a:t>;</a:t>
            </a:r>
            <a:br>
              <a:rPr lang="en-US" altLang="en-US" i="1" dirty="0"/>
            </a:br>
            <a:r>
              <a:rPr lang="en-US" altLang="en-US" i="1" dirty="0"/>
              <a:t>       </a:t>
            </a:r>
            <a:r>
              <a:rPr lang="en-US" altLang="en-US" b="1" dirty="0"/>
              <a:t>end</a:t>
            </a:r>
          </a:p>
          <a:p>
            <a:pPr>
              <a:tabLst>
                <a:tab pos="602456" algn="l"/>
                <a:tab pos="1027510" algn="l"/>
                <a:tab pos="1584722" algn="l"/>
              </a:tabLst>
            </a:pPr>
            <a:r>
              <a:rPr lang="en-US" altLang="en-US" dirty="0"/>
              <a:t>The function </a:t>
            </a:r>
            <a:r>
              <a:rPr lang="en-US" altLang="en-US" i="1" dirty="0" err="1"/>
              <a:t>dept_</a:t>
            </a:r>
            <a:r>
              <a:rPr lang="en-US" altLang="en-US" dirty="0" err="1"/>
              <a:t>count</a:t>
            </a:r>
            <a:r>
              <a:rPr lang="en-US" altLang="en-US" dirty="0"/>
              <a:t> can be used to find the department names and budget of all departments with more that 12 instructors.</a:t>
            </a:r>
          </a:p>
          <a:p>
            <a:pPr>
              <a:buNone/>
              <a:tabLst>
                <a:tab pos="602456" algn="l"/>
                <a:tab pos="1027510" algn="l"/>
                <a:tab pos="1584722" algn="l"/>
              </a:tabLst>
            </a:pPr>
            <a:r>
              <a:rPr lang="en-US" altLang="en-US" dirty="0"/>
              <a:t>		</a:t>
            </a:r>
            <a:r>
              <a:rPr lang="en-US" altLang="en-US" b="1" dirty="0"/>
              <a:t>select </a:t>
            </a:r>
            <a:r>
              <a:rPr lang="en-US" altLang="en-US" i="1" dirty="0" err="1"/>
              <a:t>dept_name</a:t>
            </a:r>
            <a:r>
              <a:rPr lang="en-US" altLang="en-US" i="1" dirty="0"/>
              <a:t>, budget</a:t>
            </a:r>
            <a:br>
              <a:rPr lang="en-US" altLang="en-US" i="1" dirty="0"/>
            </a:br>
            <a:r>
              <a:rPr lang="en-US" altLang="en-US" i="1" dirty="0"/>
              <a:t>	</a:t>
            </a:r>
            <a:r>
              <a:rPr lang="en-US" altLang="en-US" b="1" dirty="0"/>
              <a:t>from</a:t>
            </a:r>
            <a:r>
              <a:rPr lang="en-US" altLang="en-US" i="1" dirty="0"/>
              <a:t> department</a:t>
            </a:r>
            <a:br>
              <a:rPr lang="en-US" altLang="en-US" i="1" dirty="0"/>
            </a:br>
            <a:r>
              <a:rPr lang="en-US" altLang="en-US" i="1" dirty="0"/>
              <a:t>	</a:t>
            </a:r>
            <a:r>
              <a:rPr lang="en-US" altLang="en-US" b="1" dirty="0"/>
              <a:t>where </a:t>
            </a:r>
            <a:r>
              <a:rPr lang="en-US" altLang="en-US" i="1" dirty="0" err="1"/>
              <a:t>dept_</a:t>
            </a:r>
            <a:r>
              <a:rPr lang="en-US" altLang="en-US" dirty="0" err="1"/>
              <a:t>count</a:t>
            </a:r>
            <a:r>
              <a:rPr lang="en-US" altLang="en-US" dirty="0"/>
              <a:t> (</a:t>
            </a:r>
            <a:r>
              <a:rPr lang="en-US" altLang="en-US" i="1" dirty="0" err="1"/>
              <a:t>dept_name</a:t>
            </a:r>
            <a:r>
              <a:rPr lang="en-US" altLang="en-US" i="1" dirty="0"/>
              <a:t> </a:t>
            </a:r>
            <a:r>
              <a:rPr lang="en-US" altLang="en-US" dirty="0"/>
              <a:t>) &gt; 12</a:t>
            </a:r>
            <a:endParaRPr lang="en-US" altLang="en-US" i="1" dirty="0"/>
          </a:p>
        </p:txBody>
      </p:sp>
    </p:spTree>
    <p:extLst>
      <p:ext uri="{BB962C8B-B14F-4D97-AF65-F5344CB8AC3E}">
        <p14:creationId xmlns:p14="http://schemas.microsoft.com/office/powerpoint/2010/main" val="450991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Table Functions</a:t>
            </a:r>
          </a:p>
        </p:txBody>
      </p:sp>
      <p:sp>
        <p:nvSpPr>
          <p:cNvPr id="38915" name="Rectangle 3"/>
          <p:cNvSpPr>
            <a:spLocks noGrp="1" noChangeArrowheads="1"/>
          </p:cNvSpPr>
          <p:nvPr>
            <p:ph type="body" idx="1"/>
          </p:nvPr>
        </p:nvSpPr>
        <p:spPr>
          <a:xfrm>
            <a:off x="1719263" y="847725"/>
            <a:ext cx="6272213" cy="4131469"/>
          </a:xfrm>
        </p:spPr>
        <p:txBody>
          <a:bodyPr/>
          <a:lstStyle/>
          <a:p>
            <a:pPr>
              <a:defRPr/>
            </a:pPr>
            <a:r>
              <a:rPr lang="en-US" altLang="en-US" dirty="0"/>
              <a:t>The SQL standard supports functions that can return tables as results; such functions are called </a:t>
            </a:r>
            <a:r>
              <a:rPr lang="en-US" altLang="en-US" b="1" dirty="0">
                <a:solidFill>
                  <a:srgbClr val="002060"/>
                </a:solidFill>
              </a:rPr>
              <a:t>table functions</a:t>
            </a:r>
          </a:p>
          <a:p>
            <a:pPr>
              <a:defRPr/>
            </a:pPr>
            <a:r>
              <a:rPr lang="en-US" altLang="en-US" dirty="0"/>
              <a:t>Example: Return all instructors in a given department</a:t>
            </a:r>
          </a:p>
          <a:p>
            <a:pPr>
              <a:buFont typeface="Monotype Sorts" charset="2"/>
              <a:buNone/>
              <a:defRPr/>
            </a:pPr>
            <a:r>
              <a:rPr lang="en-US" altLang="en-US" dirty="0"/>
              <a:t>	</a:t>
            </a:r>
            <a:r>
              <a:rPr lang="en-US" altLang="en-US" b="1" dirty="0"/>
              <a:t>create</a:t>
            </a:r>
            <a:r>
              <a:rPr lang="en-US" altLang="en-US" dirty="0"/>
              <a:t> </a:t>
            </a:r>
            <a:r>
              <a:rPr lang="en-US" altLang="en-US" b="1" dirty="0"/>
              <a:t>function</a:t>
            </a:r>
            <a:r>
              <a:rPr lang="en-US" altLang="en-US" dirty="0"/>
              <a:t> </a:t>
            </a:r>
            <a:r>
              <a:rPr lang="en-US" altLang="en-US" i="1" dirty="0" err="1"/>
              <a:t>instructor_of</a:t>
            </a:r>
            <a:r>
              <a:rPr lang="en-US" altLang="en-US" dirty="0"/>
              <a:t> (</a:t>
            </a:r>
            <a:r>
              <a:rPr lang="en-US" altLang="en-US" i="1" dirty="0"/>
              <a:t>dept_name</a:t>
            </a:r>
            <a:r>
              <a:rPr lang="en-US" altLang="en-US" dirty="0"/>
              <a:t> </a:t>
            </a:r>
            <a:r>
              <a:rPr lang="en-US" altLang="en-US" b="1" dirty="0"/>
              <a:t>char</a:t>
            </a:r>
            <a:r>
              <a:rPr lang="en-US" altLang="en-US" dirty="0"/>
              <a:t>(20))</a:t>
            </a:r>
          </a:p>
          <a:p>
            <a:pPr>
              <a:buFont typeface="Monotype Sorts" charset="2"/>
              <a:buNone/>
              <a:defRPr/>
            </a:pPr>
            <a:r>
              <a:rPr lang="en-US" altLang="en-US" dirty="0"/>
              <a:t>		</a:t>
            </a:r>
            <a:r>
              <a:rPr lang="en-US" altLang="en-US" b="1" dirty="0"/>
              <a:t>returns</a:t>
            </a:r>
            <a:r>
              <a:rPr lang="en-US" altLang="en-US" dirty="0"/>
              <a:t> </a:t>
            </a:r>
            <a:r>
              <a:rPr lang="en-US" altLang="en-US" b="1" dirty="0"/>
              <a:t>table  </a:t>
            </a:r>
            <a:r>
              <a:rPr lang="en-US" altLang="en-US" dirty="0"/>
              <a:t>(</a:t>
            </a:r>
            <a:r>
              <a:rPr lang="en-US" altLang="en-US" b="1" dirty="0"/>
              <a:t> </a:t>
            </a:r>
            <a:r>
              <a:rPr lang="en-US" altLang="en-US" dirty="0"/>
              <a:t> </a:t>
            </a:r>
          </a:p>
          <a:p>
            <a:pPr>
              <a:buFont typeface="Monotype Sorts" charset="2"/>
              <a:buNone/>
              <a:defRPr/>
            </a:pPr>
            <a:r>
              <a:rPr lang="en-US" altLang="en-US" dirty="0"/>
              <a:t>                        </a:t>
            </a:r>
            <a:r>
              <a:rPr lang="en-US" altLang="en-US" i="1" dirty="0"/>
              <a:t>ID </a:t>
            </a:r>
            <a:r>
              <a:rPr lang="en-US" altLang="en-US" b="1" dirty="0" err="1"/>
              <a:t>varchar</a:t>
            </a:r>
            <a:r>
              <a:rPr lang="en-US" altLang="en-US" dirty="0"/>
              <a:t>(5),</a:t>
            </a:r>
            <a:br>
              <a:rPr lang="en-US" altLang="en-US" dirty="0"/>
            </a:br>
            <a:r>
              <a:rPr lang="en-US" altLang="en-US" dirty="0"/>
              <a:t>	          </a:t>
            </a:r>
            <a:r>
              <a:rPr lang="en-US" altLang="en-US" i="1" dirty="0"/>
              <a:t>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dept_name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Font typeface="Monotype Sorts" charset="2"/>
              <a:buNone/>
              <a:defRPr/>
            </a:pPr>
            <a:r>
              <a:rPr lang="en-US" altLang="en-US" dirty="0"/>
              <a:t>	         </a:t>
            </a:r>
            <a:r>
              <a:rPr lang="en-US" altLang="en-US" b="1" dirty="0"/>
              <a:t>return</a:t>
            </a:r>
            <a:r>
              <a:rPr lang="en-US" altLang="en-US" dirty="0"/>
              <a:t> </a:t>
            </a:r>
            <a:r>
              <a:rPr lang="en-US" altLang="en-US" b="1" dirty="0"/>
              <a:t>table</a:t>
            </a:r>
            <a:br>
              <a:rPr lang="en-US" altLang="en-US" dirty="0"/>
            </a:br>
            <a:r>
              <a:rPr lang="en-US" altLang="en-US" dirty="0"/>
              <a:t>	         (</a:t>
            </a:r>
            <a:r>
              <a:rPr lang="en-US" altLang="en-US" b="1" dirty="0"/>
              <a:t>select</a:t>
            </a:r>
            <a:r>
              <a:rPr lang="en-US" altLang="en-US" dirty="0"/>
              <a:t> </a:t>
            </a:r>
            <a:r>
              <a:rPr lang="en-US" altLang="en-US" i="1" dirty="0"/>
              <a:t>ID, name, dept_name, salary</a:t>
            </a:r>
            <a:br>
              <a:rPr lang="en-US" altLang="en-US" dirty="0"/>
            </a:br>
            <a:r>
              <a:rPr lang="en-US" altLang="en-US" dirty="0"/>
              <a:t>	          </a:t>
            </a:r>
            <a:r>
              <a:rPr lang="en-US" altLang="en-US" b="1" dirty="0"/>
              <a:t>from</a:t>
            </a:r>
            <a:r>
              <a:rPr lang="en-US" altLang="en-US" dirty="0"/>
              <a:t> </a:t>
            </a:r>
            <a:r>
              <a:rPr lang="en-US" altLang="en-US" i="1" dirty="0"/>
              <a:t>instructor</a:t>
            </a:r>
            <a:br>
              <a:rPr lang="en-US" altLang="en-US" i="1" dirty="0"/>
            </a:br>
            <a:r>
              <a:rPr lang="en-US" altLang="en-US" dirty="0"/>
              <a:t>	          </a:t>
            </a:r>
            <a:r>
              <a:rPr lang="en-US" altLang="en-US" b="1" dirty="0"/>
              <a:t>where</a:t>
            </a:r>
            <a:r>
              <a:rPr lang="en-US" altLang="en-US" i="1" dirty="0"/>
              <a:t> </a:t>
            </a:r>
            <a:r>
              <a:rPr lang="en-US" altLang="en-US" i="1" dirty="0" err="1"/>
              <a:t>instructor.dept_name</a:t>
            </a:r>
            <a:r>
              <a:rPr lang="en-US" altLang="en-US" i="1" dirty="0"/>
              <a:t> = </a:t>
            </a:r>
            <a:r>
              <a:rPr lang="en-US" altLang="en-US" i="1" dirty="0" err="1"/>
              <a:t>instructor_of.dept_name</a:t>
            </a:r>
            <a:r>
              <a:rPr lang="en-US" altLang="en-US" dirty="0"/>
              <a:t>)</a:t>
            </a:r>
          </a:p>
          <a:p>
            <a:pPr>
              <a:defRPr/>
            </a:pPr>
            <a:r>
              <a:rPr lang="en-US" altLang="en-US" dirty="0"/>
              <a:t>Usage</a:t>
            </a:r>
          </a:p>
          <a:p>
            <a:pPr>
              <a:buFont typeface="Monotype Sorts" charset="2"/>
              <a:buNone/>
              <a:defRPr/>
            </a:pPr>
            <a:r>
              <a:rPr lang="en-US" altLang="en-US" dirty="0"/>
              <a:t>		</a:t>
            </a:r>
            <a:r>
              <a:rPr lang="en-US" altLang="en-US" b="1" dirty="0"/>
              <a:t>select *</a:t>
            </a:r>
            <a:br>
              <a:rPr lang="en-US" altLang="en-US" b="1" dirty="0"/>
            </a:br>
            <a:r>
              <a:rPr lang="en-US" altLang="en-US" b="1" dirty="0"/>
              <a:t>	from table </a:t>
            </a:r>
            <a:r>
              <a:rPr lang="en-US" altLang="en-US" dirty="0"/>
              <a:t>(</a:t>
            </a:r>
            <a:r>
              <a:rPr lang="en-US" altLang="en-US" i="1" dirty="0" err="1"/>
              <a:t>instructor_of</a:t>
            </a:r>
            <a:r>
              <a:rPr lang="en-US" altLang="en-US" i="1" dirty="0"/>
              <a:t> </a:t>
            </a:r>
            <a:r>
              <a:rPr lang="en-US" altLang="en-US" dirty="0"/>
              <a:t>(</a:t>
            </a:r>
            <a:r>
              <a:rPr lang="en-US" altLang="ja-JP" dirty="0"/>
              <a:t>'Music'))</a:t>
            </a:r>
            <a:endParaRPr lang="en-US" altLang="en-US" dirty="0"/>
          </a:p>
        </p:txBody>
      </p:sp>
    </p:spTree>
    <p:extLst>
      <p:ext uri="{BB962C8B-B14F-4D97-AF65-F5344CB8AC3E}">
        <p14:creationId xmlns:p14="http://schemas.microsoft.com/office/powerpoint/2010/main" val="1885447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Procedures</a:t>
            </a:r>
          </a:p>
        </p:txBody>
      </p:sp>
      <p:sp>
        <p:nvSpPr>
          <p:cNvPr id="3" name="TextBox 9">
            <a:extLst>
              <a:ext uri="{FF2B5EF4-FFF2-40B4-BE49-F238E27FC236}">
                <a16:creationId xmlns:a16="http://schemas.microsoft.com/office/drawing/2014/main" id="{5435D6F5-3298-045E-423E-42E586600B5D}"/>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7: ER, Relational, SQL VI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39415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835634" cy="3677840"/>
          </a:xfrm>
        </p:spPr>
        <p:txBody>
          <a:bodyPr vert="horz" wrap="square" lIns="68580" tIns="45720" rIns="91440" bIns="45720" numCol="1" anchor="t" anchorCtr="0" compatLnSpc="1">
            <a:prstTxWarp prst="textNoShape">
              <a:avLst/>
            </a:prstTxWarp>
          </a:bodyPr>
          <a:lstStyle/>
          <a:p>
            <a:r>
              <a:rPr lang="en-US" altLang="en-US" dirty="0"/>
              <a:t>The </a:t>
            </a:r>
            <a:r>
              <a:rPr lang="en-US" altLang="en-US" i="1" dirty="0" err="1"/>
              <a:t>dept_count</a:t>
            </a:r>
            <a:r>
              <a:rPr lang="en-US" altLang="en-US" i="1" dirty="0"/>
              <a:t> </a:t>
            </a:r>
            <a:r>
              <a:rPr lang="en-US" altLang="en-US" dirty="0"/>
              <a:t>function could instead be written as procedure:</a:t>
            </a:r>
          </a:p>
          <a:p>
            <a:pPr>
              <a:buFont typeface="Monotype Sorts" charset="2"/>
              <a:buNone/>
            </a:pPr>
            <a:r>
              <a:rPr lang="en-US" altLang="en-US" b="1" dirty="0"/>
              <a:t>	create procedure </a:t>
            </a:r>
            <a:r>
              <a:rPr lang="en-US" altLang="en-US" i="1" dirty="0" err="1"/>
              <a:t>dept_count_proc</a:t>
            </a:r>
            <a:r>
              <a:rPr lang="en-US" altLang="en-US" i="1" dirty="0"/>
              <a:t> </a:t>
            </a:r>
            <a:r>
              <a:rPr lang="en-US" altLang="en-US" dirty="0"/>
              <a:t>(</a:t>
            </a:r>
            <a:r>
              <a:rPr lang="en-US" altLang="en-US" b="1" dirty="0"/>
              <a:t>in </a:t>
            </a:r>
            <a:r>
              <a:rPr lang="en-US" altLang="en-US" i="1" dirty="0"/>
              <a:t>dept_name </a:t>
            </a:r>
            <a:r>
              <a:rPr lang="en-US" altLang="en-US" b="1" dirty="0" err="1"/>
              <a:t>varchar</a:t>
            </a:r>
            <a:r>
              <a:rPr lang="en-US" altLang="en-US" dirty="0"/>
              <a:t>(20), </a:t>
            </a:r>
            <a:br>
              <a:rPr lang="en-US" altLang="en-US" dirty="0"/>
            </a:br>
            <a:r>
              <a:rPr lang="en-US" altLang="en-US" dirty="0"/>
              <a:t>                                                           </a:t>
            </a:r>
            <a:r>
              <a:rPr lang="en-US" altLang="en-US" b="1" dirty="0"/>
              <a:t>out </a:t>
            </a:r>
            <a:r>
              <a:rPr lang="en-US" altLang="en-US" i="1" dirty="0" err="1"/>
              <a:t>d_count</a:t>
            </a:r>
            <a:r>
              <a:rPr lang="en-US" altLang="en-US" i="1" dirty="0"/>
              <a:t> </a:t>
            </a:r>
            <a:r>
              <a:rPr lang="en-US" altLang="en-US" b="1" dirty="0"/>
              <a:t>integer)</a:t>
            </a:r>
            <a:br>
              <a:rPr lang="en-US" altLang="en-US" b="1" dirty="0"/>
            </a:br>
            <a:r>
              <a:rPr lang="en-US" altLang="en-US" b="1" dirty="0"/>
              <a:t>   begin</a:t>
            </a:r>
          </a:p>
          <a:p>
            <a:pPr>
              <a:buFont typeface="Monotype Sorts" charset="2"/>
              <a:buNone/>
            </a:pPr>
            <a:r>
              <a:rPr lang="en-US" altLang="en-US" b="1" dirty="0"/>
              <a:t>	       select count</a:t>
            </a:r>
            <a:r>
              <a:rPr lang="en-US" altLang="en-US" dirty="0"/>
              <a:t>(</a:t>
            </a:r>
            <a:r>
              <a:rPr lang="en-US" altLang="en-US" i="1" dirty="0"/>
              <a:t>*</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dept_count_proc.dept_name</a:t>
            </a:r>
            <a:endParaRPr lang="en-US" altLang="en-US" i="1" dirty="0"/>
          </a:p>
          <a:p>
            <a:pPr>
              <a:buFont typeface="Monotype Sorts" charset="2"/>
              <a:buNone/>
            </a:pPr>
            <a:r>
              <a:rPr lang="en-US" altLang="en-US" i="1" dirty="0"/>
              <a:t>        </a:t>
            </a:r>
            <a:r>
              <a:rPr lang="en-US" altLang="en-US" b="1" dirty="0"/>
              <a:t>end</a:t>
            </a:r>
            <a:endParaRPr lang="en-US" altLang="en-US" dirty="0"/>
          </a:p>
          <a:p>
            <a:r>
              <a:rPr lang="en-US" altLang="en-US" dirty="0"/>
              <a:t>The keywords </a:t>
            </a:r>
            <a:r>
              <a:rPr lang="en-US" altLang="en-US" b="1" dirty="0"/>
              <a:t>in</a:t>
            </a:r>
            <a:r>
              <a:rPr lang="en-US" altLang="en-US" dirty="0"/>
              <a:t> and  </a:t>
            </a:r>
            <a:r>
              <a:rPr lang="en-US" altLang="en-US" b="1" dirty="0"/>
              <a:t>out  </a:t>
            </a:r>
            <a:r>
              <a:rPr lang="en-US" altLang="en-US" dirty="0"/>
              <a:t>are parameters that are expected to have values assigned to them and parameters whose values are set in the procedure in order to return results.</a:t>
            </a:r>
          </a:p>
          <a:p>
            <a:r>
              <a:rPr lang="en-US" altLang="en-US" dirty="0"/>
              <a:t>Procedures can be invoked either from an SQL procedure or from embedded SQL, using the </a:t>
            </a:r>
            <a:r>
              <a:rPr lang="en-US" altLang="en-US" b="1" dirty="0"/>
              <a:t>call</a:t>
            </a:r>
            <a:r>
              <a:rPr lang="en-US" altLang="en-US" dirty="0"/>
              <a:t> statement.</a:t>
            </a:r>
          </a:p>
          <a:p>
            <a:pPr>
              <a:buFont typeface="Monotype Sorts" charset="2"/>
              <a:buNone/>
            </a:pPr>
            <a:r>
              <a:rPr lang="en-US" altLang="en-US" b="1" dirty="0"/>
              <a:t>		declare </a:t>
            </a:r>
            <a:r>
              <a:rPr lang="en-US" altLang="en-US" i="1" dirty="0" err="1"/>
              <a:t>d_count</a:t>
            </a:r>
            <a:r>
              <a:rPr lang="en-US" altLang="en-US" i="1" dirty="0"/>
              <a:t> </a:t>
            </a:r>
            <a:r>
              <a:rPr lang="en-US" altLang="en-US" b="1" dirty="0"/>
              <a:t>integer</a:t>
            </a:r>
            <a:r>
              <a:rPr lang="en-US" altLang="en-US" dirty="0"/>
              <a:t>;</a:t>
            </a:r>
            <a:br>
              <a:rPr lang="en-US" altLang="en-US" dirty="0"/>
            </a:br>
            <a:r>
              <a:rPr lang="en-US" altLang="en-US" dirty="0"/>
              <a:t>	</a:t>
            </a:r>
            <a:r>
              <a:rPr lang="en-US" altLang="en-US" b="1" dirty="0"/>
              <a:t>call </a:t>
            </a:r>
            <a:r>
              <a:rPr lang="en-US" altLang="en-US" i="1" dirty="0" err="1"/>
              <a:t>dept_count_proc</a:t>
            </a:r>
            <a:r>
              <a:rPr lang="en-US" altLang="en-US" dirty="0"/>
              <a:t>( </a:t>
            </a:r>
            <a:r>
              <a:rPr lang="en-US" altLang="ja-JP" dirty="0"/>
              <a:t>'Physics', </a:t>
            </a:r>
            <a:r>
              <a:rPr lang="en-US" altLang="ja-JP" i="1" dirty="0" err="1"/>
              <a:t>d_count</a:t>
            </a:r>
            <a:r>
              <a:rPr lang="en-US" altLang="ja-JP" dirty="0"/>
              <a:t>);</a:t>
            </a:r>
          </a:p>
          <a:p>
            <a:pPr>
              <a:buFont typeface="Monotype Sorts" charset="2"/>
              <a:buNone/>
            </a:pPr>
            <a:r>
              <a:rPr lang="en-US" altLang="en-US" dirty="0"/>
              <a:t>	</a:t>
            </a:r>
          </a:p>
          <a:p>
            <a:pPr indent="-274320"/>
            <a:endParaRPr lang="en-US" altLang="en-US" dirty="0"/>
          </a:p>
        </p:txBody>
      </p:sp>
    </p:spTree>
    <p:extLst>
      <p:ext uri="{BB962C8B-B14F-4D97-AF65-F5344CB8AC3E}">
        <p14:creationId xmlns:p14="http://schemas.microsoft.com/office/powerpoint/2010/main" val="3914342273"/>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 (Cont.)</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5729102" cy="1383539"/>
          </a:xfrm>
        </p:spPr>
        <p:txBody>
          <a:bodyPr vert="horz" wrap="square" lIns="68580" tIns="45720" rIns="91440" bIns="45720" numCol="1" anchor="t" anchorCtr="0" compatLnSpc="1">
            <a:prstTxWarp prst="textNoShape">
              <a:avLst/>
            </a:prstTxWarp>
          </a:bodyPr>
          <a:lstStyle/>
          <a:p>
            <a:r>
              <a:rPr lang="en-US" altLang="en-US" dirty="0"/>
              <a:t>Procedures and functions can be invoked also from dynamic SQL</a:t>
            </a:r>
          </a:p>
          <a:p>
            <a:r>
              <a:rPr lang="en-US" altLang="en-US" dirty="0"/>
              <a:t>SQL allows more than one procedure of the so long as the number of arguments of the procedures with the same name is different.</a:t>
            </a:r>
          </a:p>
          <a:p>
            <a:r>
              <a:rPr lang="en-US" altLang="en-US" dirty="0"/>
              <a:t>The name, along with the number of arguments, is used to identify the procedure. </a:t>
            </a:r>
          </a:p>
          <a:p>
            <a:pPr indent="-274320"/>
            <a:endParaRPr lang="en-US" altLang="en-US" dirty="0"/>
          </a:p>
        </p:txBody>
      </p:sp>
    </p:spTree>
    <p:extLst>
      <p:ext uri="{BB962C8B-B14F-4D97-AF65-F5344CB8AC3E}">
        <p14:creationId xmlns:p14="http://schemas.microsoft.com/office/powerpoint/2010/main" val="533148070"/>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Triggers</a:t>
            </a:r>
          </a:p>
        </p:txBody>
      </p:sp>
      <p:sp>
        <p:nvSpPr>
          <p:cNvPr id="3" name="TextBox 9">
            <a:extLst>
              <a:ext uri="{FF2B5EF4-FFF2-40B4-BE49-F238E27FC236}">
                <a16:creationId xmlns:a16="http://schemas.microsoft.com/office/drawing/2014/main" id="{9589BCC8-9115-6590-F828-77906C288E4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7: ER, Relational, SQL VI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827623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Triggers</a:t>
            </a:r>
          </a:p>
        </p:txBody>
      </p:sp>
      <p:sp>
        <p:nvSpPr>
          <p:cNvPr id="48131" name="Rectangle 3"/>
          <p:cNvSpPr>
            <a:spLocks noGrp="1" noChangeArrowheads="1"/>
          </p:cNvSpPr>
          <p:nvPr>
            <p:ph type="body" idx="1"/>
          </p:nvPr>
        </p:nvSpPr>
        <p:spPr>
          <a:xfrm>
            <a:off x="1719263" y="866775"/>
            <a:ext cx="5735761" cy="3625454"/>
          </a:xfrm>
        </p:spPr>
        <p:txBody>
          <a:bodyPr/>
          <a:lstStyle/>
          <a:p>
            <a:r>
              <a:rPr lang="en-US" altLang="en-US" dirty="0"/>
              <a:t>A </a:t>
            </a:r>
            <a:r>
              <a:rPr lang="en-US" altLang="en-US" b="1" dirty="0">
                <a:solidFill>
                  <a:srgbClr val="002060"/>
                </a:solidFill>
              </a:rPr>
              <a:t>trigger</a:t>
            </a:r>
            <a:r>
              <a:rPr lang="en-US" altLang="en-US" dirty="0"/>
              <a:t> is a statement that is executed automatically by the system as a side effect of a modification to the database.</a:t>
            </a:r>
          </a:p>
          <a:p>
            <a:r>
              <a:rPr lang="en-US" altLang="en-US" dirty="0"/>
              <a:t>To design a trigger mechanism, we must:</a:t>
            </a:r>
          </a:p>
          <a:p>
            <a:pPr lvl="1"/>
            <a:r>
              <a:rPr lang="en-US" altLang="en-US" dirty="0">
                <a:ea typeface="ＭＳ Ｐゴシック" panose="020B0600070205080204" pitchFamily="34" charset="-128"/>
              </a:rPr>
              <a:t>Specify the conditions under which the trigger is to be executed.</a:t>
            </a:r>
          </a:p>
          <a:p>
            <a:pPr lvl="1"/>
            <a:r>
              <a:rPr lang="en-US" altLang="en-US" dirty="0">
                <a:ea typeface="ＭＳ Ｐゴシック" panose="020B0600070205080204" pitchFamily="34" charset="-128"/>
              </a:rPr>
              <a:t>Specify the actions to be taken when the trigger executes.</a:t>
            </a:r>
          </a:p>
          <a:p>
            <a:r>
              <a:rPr lang="en-US" altLang="en-US" dirty="0"/>
              <a:t>Triggers introduced to SQL standard in SQL:1999, but supported even earlier using non-standard syntax by most databases.		</a:t>
            </a:r>
          </a:p>
          <a:p>
            <a:pPr lvl="1"/>
            <a:r>
              <a:rPr lang="en-US" altLang="en-US" dirty="0">
                <a:solidFill>
                  <a:srgbClr val="002060"/>
                </a:solidFill>
                <a:ea typeface="ＭＳ Ｐゴシック" panose="020B0600070205080204" pitchFamily="34" charset="-128"/>
              </a:rPr>
              <a:t>Syntax illustrated here may not work exactly on your database system; check the system manuals</a:t>
            </a:r>
          </a:p>
        </p:txBody>
      </p:sp>
    </p:spTree>
    <p:extLst>
      <p:ext uri="{BB962C8B-B14F-4D97-AF65-F5344CB8AC3E}">
        <p14:creationId xmlns:p14="http://schemas.microsoft.com/office/powerpoint/2010/main" val="29763802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Triggering Events and Actions in SQL</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789026" cy="3677840"/>
          </a:xfrm>
        </p:spPr>
        <p:txBody>
          <a:bodyPr vert="horz" wrap="square" lIns="68580" tIns="45720" rIns="91440" bIns="45720" numCol="1" anchor="t" anchorCtr="0" compatLnSpc="1">
            <a:prstTxWarp prst="textNoShape">
              <a:avLst/>
            </a:prstTxWarp>
          </a:bodyPr>
          <a:lstStyle/>
          <a:p>
            <a:pPr>
              <a:lnSpc>
                <a:spcPct val="90000"/>
              </a:lnSpc>
            </a:pPr>
            <a:r>
              <a:rPr lang="en-US" altLang="en-US" dirty="0"/>
              <a:t>Triggering event can be </a:t>
            </a:r>
            <a:r>
              <a:rPr lang="en-US" altLang="en-US" b="1" dirty="0"/>
              <a:t>insert</a:t>
            </a:r>
            <a:r>
              <a:rPr lang="en-US" altLang="en-US" dirty="0"/>
              <a:t>, </a:t>
            </a:r>
            <a:r>
              <a:rPr lang="en-US" altLang="en-US" b="1" dirty="0"/>
              <a:t>delete</a:t>
            </a:r>
            <a:r>
              <a:rPr lang="en-US" altLang="en-US" dirty="0"/>
              <a:t> or </a:t>
            </a:r>
            <a:r>
              <a:rPr lang="en-US" altLang="en-US" b="1" dirty="0"/>
              <a:t>update</a:t>
            </a:r>
          </a:p>
          <a:p>
            <a:pPr>
              <a:lnSpc>
                <a:spcPct val="90000"/>
              </a:lnSpc>
            </a:pPr>
            <a:r>
              <a:rPr lang="en-US" altLang="en-US" dirty="0"/>
              <a:t>Triggers on update can be restricted to specific attributes</a:t>
            </a:r>
          </a:p>
          <a:p>
            <a:pPr lvl="1">
              <a:lnSpc>
                <a:spcPct val="90000"/>
              </a:lnSpc>
            </a:pPr>
            <a:r>
              <a:rPr lang="en-US" altLang="en-US" dirty="0">
                <a:ea typeface="ＭＳ Ｐゴシック" panose="020B0600070205080204" pitchFamily="34" charset="-128"/>
              </a:rPr>
              <a:t>For example, </a:t>
            </a:r>
            <a:r>
              <a:rPr lang="en-US" altLang="en-US" b="1" dirty="0">
                <a:ea typeface="ＭＳ Ｐゴシック" panose="020B0600070205080204" pitchFamily="34" charset="-128"/>
              </a:rPr>
              <a:t> after update of </a:t>
            </a:r>
            <a:r>
              <a:rPr lang="en-US" altLang="en-US" i="1" dirty="0">
                <a:ea typeface="ＭＳ Ｐゴシック" panose="020B0600070205080204" pitchFamily="34" charset="-128"/>
              </a:rPr>
              <a:t>takes </a:t>
            </a:r>
            <a:r>
              <a:rPr lang="en-US" altLang="en-US" b="1" dirty="0">
                <a:ea typeface="ＭＳ Ｐゴシック" panose="020B0600070205080204" pitchFamily="34" charset="-128"/>
              </a:rPr>
              <a:t>on</a:t>
            </a:r>
            <a:r>
              <a:rPr lang="en-US" altLang="en-US" i="1" dirty="0">
                <a:ea typeface="ＭＳ Ｐゴシック" panose="020B0600070205080204" pitchFamily="34" charset="-128"/>
              </a:rPr>
              <a:t> grade</a:t>
            </a:r>
          </a:p>
          <a:p>
            <a:pPr>
              <a:lnSpc>
                <a:spcPct val="90000"/>
              </a:lnSpc>
            </a:pPr>
            <a:r>
              <a:rPr lang="en-US" altLang="en-US" dirty="0"/>
              <a:t>Values of attributes before and after an update can be referenced</a:t>
            </a:r>
          </a:p>
          <a:p>
            <a:pPr lvl="1">
              <a:lnSpc>
                <a:spcPct val="90000"/>
              </a:lnSpc>
            </a:pPr>
            <a:r>
              <a:rPr lang="en-US" altLang="en-US" b="1" dirty="0">
                <a:ea typeface="ＭＳ Ｐゴシック" panose="020B0600070205080204" pitchFamily="34" charset="-128"/>
              </a:rPr>
              <a:t>referencing old row as</a:t>
            </a:r>
            <a:r>
              <a:rPr lang="en-US" altLang="en-US" dirty="0">
                <a:ea typeface="ＭＳ Ｐゴシック" panose="020B0600070205080204" pitchFamily="34" charset="-128"/>
              </a:rPr>
              <a:t>   </a:t>
            </a:r>
            <a:r>
              <a:rPr lang="en-US" altLang="en-US" b="1" dirty="0">
                <a:ea typeface="ＭＳ Ｐゴシック" panose="020B0600070205080204" pitchFamily="34" charset="-128"/>
              </a:rPr>
              <a:t>: </a:t>
            </a:r>
            <a:r>
              <a:rPr lang="en-US" altLang="en-US" dirty="0">
                <a:ea typeface="ＭＳ Ｐゴシック" panose="020B0600070205080204" pitchFamily="34" charset="-128"/>
              </a:rPr>
              <a:t> for deletes and updates</a:t>
            </a:r>
          </a:p>
          <a:p>
            <a:pPr lvl="1">
              <a:lnSpc>
                <a:spcPct val="90000"/>
              </a:lnSpc>
            </a:pPr>
            <a:r>
              <a:rPr lang="en-US" altLang="en-US" b="1" dirty="0">
                <a:ea typeface="ＭＳ Ｐゴシック" panose="020B0600070205080204" pitchFamily="34" charset="-128"/>
              </a:rPr>
              <a:t>referencing new row as  : </a:t>
            </a:r>
            <a:r>
              <a:rPr lang="en-US" altLang="en-US" dirty="0">
                <a:ea typeface="ＭＳ Ｐゴシック" panose="020B0600070205080204" pitchFamily="34" charset="-128"/>
              </a:rPr>
              <a:t>for inserts and updates</a:t>
            </a:r>
            <a:endParaRPr lang="en-US" altLang="en-US" b="1" dirty="0">
              <a:ea typeface="ＭＳ Ｐゴシック" panose="020B0600070205080204" pitchFamily="34" charset="-128"/>
            </a:endParaRPr>
          </a:p>
          <a:p>
            <a:pPr>
              <a:lnSpc>
                <a:spcPct val="90000"/>
              </a:lnSpc>
            </a:pPr>
            <a:r>
              <a:rPr lang="en-US" altLang="en-US" dirty="0"/>
              <a:t>Triggers can be activated before an event, which can serve as extra constraints.  For example,  convert blank grades to null.</a:t>
            </a:r>
          </a:p>
          <a:p>
            <a:pPr>
              <a:lnSpc>
                <a:spcPct val="90000"/>
              </a:lnSpc>
              <a:buFont typeface="Monotype Sorts" charset="2"/>
              <a:buNone/>
            </a:pPr>
            <a:r>
              <a:rPr lang="en-US" altLang="en-US" sz="600" dirty="0"/>
              <a:t> </a:t>
            </a:r>
          </a:p>
          <a:p>
            <a:pPr>
              <a:lnSpc>
                <a:spcPct val="80000"/>
              </a:lnSpc>
              <a:buFont typeface="Monotype Sorts" charset="2"/>
              <a:buNone/>
            </a:pPr>
            <a:r>
              <a:rPr lang="en-US" altLang="en-US" b="1" dirty="0"/>
              <a:t>		create trigger </a:t>
            </a:r>
            <a:r>
              <a:rPr lang="en-US" altLang="en-US" i="1" dirty="0" err="1"/>
              <a:t>setnull_trigger</a:t>
            </a:r>
            <a:r>
              <a:rPr lang="en-US" altLang="en-US" i="1" dirty="0"/>
              <a:t> </a:t>
            </a:r>
            <a:r>
              <a:rPr lang="en-US" altLang="en-US" b="1" dirty="0"/>
              <a:t>before update of </a:t>
            </a:r>
            <a:r>
              <a:rPr lang="en-US" altLang="en-US" i="1" dirty="0"/>
              <a:t>takes</a:t>
            </a:r>
            <a:br>
              <a:rPr lang="en-US" altLang="en-US" i="1" dirty="0"/>
            </a:br>
            <a:r>
              <a:rPr lang="en-US" altLang="en-US" b="1" dirty="0"/>
              <a:t>	referencing new row as </a:t>
            </a:r>
            <a:r>
              <a:rPr lang="en-US" altLang="en-US" i="1" dirty="0" err="1"/>
              <a:t>nrow</a:t>
            </a:r>
            <a:br>
              <a:rPr lang="en-US" altLang="en-US" i="1" dirty="0"/>
            </a:br>
            <a:r>
              <a:rPr lang="en-US" altLang="en-US" b="1" dirty="0"/>
              <a:t>	for each row</a:t>
            </a:r>
            <a:br>
              <a:rPr lang="en-US" altLang="en-US" b="1" dirty="0"/>
            </a:br>
            <a:r>
              <a:rPr lang="en-US" altLang="en-US" b="1" dirty="0"/>
              <a:t>	      when (</a:t>
            </a:r>
            <a:r>
              <a:rPr lang="en-US" altLang="en-US" i="1" dirty="0" err="1"/>
              <a:t>nrow.grade</a:t>
            </a:r>
            <a:r>
              <a:rPr lang="en-US" altLang="en-US" dirty="0"/>
              <a:t> = </a:t>
            </a:r>
            <a:r>
              <a:rPr lang="en-US" altLang="ja-JP" dirty="0"/>
              <a:t>' ')</a:t>
            </a:r>
            <a:br>
              <a:rPr lang="en-US" altLang="ja-JP" dirty="0"/>
            </a:br>
            <a:r>
              <a:rPr lang="en-US" altLang="ja-JP" dirty="0"/>
              <a:t>               </a:t>
            </a:r>
            <a:r>
              <a:rPr lang="en-US" altLang="ja-JP" b="1" dirty="0"/>
              <a:t>begin atomic</a:t>
            </a:r>
            <a:br>
              <a:rPr lang="en-US" altLang="ja-JP" i="1" dirty="0"/>
            </a:br>
            <a:r>
              <a:rPr lang="en-US" altLang="ja-JP" b="1" dirty="0"/>
              <a:t>	          set </a:t>
            </a:r>
            <a:r>
              <a:rPr lang="en-US" altLang="ja-JP" i="1" dirty="0" err="1"/>
              <a:t>nrow.grade</a:t>
            </a:r>
            <a:r>
              <a:rPr lang="en-US" altLang="ja-JP" i="1" dirty="0"/>
              <a:t> </a:t>
            </a:r>
            <a:r>
              <a:rPr lang="en-US" altLang="ja-JP" dirty="0"/>
              <a:t>= </a:t>
            </a:r>
            <a:r>
              <a:rPr lang="en-US" altLang="ja-JP" b="1" dirty="0"/>
              <a:t>null;</a:t>
            </a:r>
            <a:br>
              <a:rPr lang="en-US" altLang="ja-JP" b="1" dirty="0"/>
            </a:br>
            <a:r>
              <a:rPr lang="en-US" altLang="ja-JP" b="1" dirty="0"/>
              <a:t>         end;</a:t>
            </a:r>
          </a:p>
          <a:p>
            <a:pPr indent="-274320"/>
            <a:endParaRPr lang="en-US" altLang="en-US" dirty="0"/>
          </a:p>
        </p:txBody>
      </p:sp>
    </p:spTree>
    <p:extLst>
      <p:ext uri="{BB962C8B-B14F-4D97-AF65-F5344CB8AC3E}">
        <p14:creationId xmlns:p14="http://schemas.microsoft.com/office/powerpoint/2010/main" val="2746791837"/>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6482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a:t>
            </a:r>
            <a:r>
              <a:rPr lang="en-US" sz="1300" b="1" u="sng" dirty="0"/>
              <a:t>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b="1" u="sng" dirty="0"/>
              <a:t>Rule 10: Integrity Independence</a:t>
            </a:r>
          </a:p>
          <a:p>
            <a:pPr marL="0" indent="0">
              <a:buNone/>
            </a:pPr>
            <a:r>
              <a:rPr lang="en-US" sz="1300" b="1" u="sng"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0897450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799035" y="88106"/>
            <a:ext cx="6057900" cy="457200"/>
          </a:xfrm>
        </p:spPr>
        <p:txBody>
          <a:bodyPr/>
          <a:lstStyle/>
          <a:p>
            <a:r>
              <a:rPr lang="en-US" altLang="en-US">
                <a:effectLst/>
              </a:rPr>
              <a:t>Trigger to Maintain credits_earned value</a:t>
            </a:r>
          </a:p>
        </p:txBody>
      </p:sp>
      <p:sp>
        <p:nvSpPr>
          <p:cNvPr id="50179" name="Rectangle 3"/>
          <p:cNvSpPr>
            <a:spLocks noGrp="1" noChangeArrowheads="1"/>
          </p:cNvSpPr>
          <p:nvPr>
            <p:ph type="body" idx="1"/>
          </p:nvPr>
        </p:nvSpPr>
        <p:spPr>
          <a:xfrm>
            <a:off x="1728926" y="820342"/>
            <a:ext cx="5992278" cy="3677840"/>
          </a:xfrm>
        </p:spPr>
        <p:txBody>
          <a:bodyPr/>
          <a:lstStyle/>
          <a:p>
            <a:r>
              <a:rPr lang="en-US" altLang="en-US" b="1" dirty="0"/>
              <a:t>create trigger </a:t>
            </a:r>
            <a:r>
              <a:rPr lang="en-US" altLang="en-US" i="1" dirty="0" err="1"/>
              <a:t>credits_earned</a:t>
            </a:r>
            <a:r>
              <a:rPr lang="en-US" altLang="en-US" i="1" dirty="0"/>
              <a:t> </a:t>
            </a:r>
            <a:r>
              <a:rPr lang="en-US" altLang="en-US" b="1" dirty="0"/>
              <a:t>after update of </a:t>
            </a:r>
            <a:r>
              <a:rPr lang="en-US" altLang="en-US" i="1" dirty="0"/>
              <a:t>takes </a:t>
            </a:r>
            <a:r>
              <a:rPr lang="en-US" altLang="en-US" b="1" dirty="0"/>
              <a:t>on </a:t>
            </a:r>
            <a:r>
              <a:rPr lang="en-US" altLang="en-US" dirty="0"/>
              <a:t>(</a:t>
            </a:r>
            <a:r>
              <a:rPr lang="en-US" altLang="en-US" i="1" dirty="0"/>
              <a:t>grade</a:t>
            </a:r>
            <a:r>
              <a:rPr lang="en-US" altLang="en-US" dirty="0"/>
              <a:t>)</a:t>
            </a:r>
            <a:br>
              <a:rPr lang="en-US" altLang="en-US" dirty="0"/>
            </a:br>
            <a:r>
              <a:rPr lang="en-US" altLang="en-US" b="1" dirty="0"/>
              <a:t>referencing new row as </a:t>
            </a:r>
            <a:r>
              <a:rPr lang="en-US" altLang="en-US" i="1" dirty="0" err="1"/>
              <a:t>nrow</a:t>
            </a:r>
            <a:br>
              <a:rPr lang="en-US" altLang="en-US" i="1" dirty="0"/>
            </a:br>
            <a:r>
              <a:rPr lang="en-US" altLang="en-US" b="1" dirty="0"/>
              <a:t>referencing old row as </a:t>
            </a:r>
            <a:r>
              <a:rPr lang="en-US" altLang="en-US" i="1" dirty="0" err="1"/>
              <a:t>orow</a:t>
            </a:r>
            <a:br>
              <a:rPr lang="en-US" altLang="en-US" i="1" dirty="0"/>
            </a:br>
            <a:r>
              <a:rPr lang="en-US" altLang="en-US" b="1" dirty="0"/>
              <a:t>for each row</a:t>
            </a:r>
            <a:br>
              <a:rPr lang="en-US" altLang="en-US" b="1" dirty="0"/>
            </a:br>
            <a:r>
              <a:rPr lang="en-US" altLang="en-US" b="1" dirty="0"/>
              <a:t>when </a:t>
            </a:r>
            <a:r>
              <a:rPr lang="en-US" altLang="en-US" i="1" dirty="0" err="1"/>
              <a:t>nrow.grade</a:t>
            </a:r>
            <a:r>
              <a:rPr lang="en-US" altLang="en-US" i="1" dirty="0"/>
              <a:t> </a:t>
            </a:r>
            <a:r>
              <a:rPr lang="en-US" altLang="en-US" dirty="0"/>
              <a:t>&lt;&gt; 'F' </a:t>
            </a:r>
            <a:r>
              <a:rPr lang="en-US" altLang="en-US" b="1" dirty="0"/>
              <a:t>and </a:t>
            </a:r>
            <a:r>
              <a:rPr lang="en-US" altLang="en-US" i="1" dirty="0" err="1"/>
              <a:t>nrow.grade</a:t>
            </a:r>
            <a:r>
              <a:rPr lang="en-US" altLang="en-US" i="1" dirty="0"/>
              <a:t> </a:t>
            </a:r>
            <a:r>
              <a:rPr lang="en-US" altLang="en-US" b="1" dirty="0"/>
              <a:t>is not null</a:t>
            </a:r>
            <a:br>
              <a:rPr lang="en-US" altLang="en-US" b="1" dirty="0"/>
            </a:br>
            <a:r>
              <a:rPr lang="en-US" altLang="en-US" b="1" dirty="0"/>
              <a:t>    and </a:t>
            </a:r>
            <a:r>
              <a:rPr lang="en-US" altLang="en-US" dirty="0"/>
              <a:t>(</a:t>
            </a:r>
            <a:r>
              <a:rPr lang="en-US" altLang="en-US" i="1" dirty="0" err="1"/>
              <a:t>orow.grade</a:t>
            </a:r>
            <a:r>
              <a:rPr lang="en-US" altLang="en-US" i="1" dirty="0"/>
              <a:t> </a:t>
            </a:r>
            <a:r>
              <a:rPr lang="en-US" altLang="en-US" dirty="0"/>
              <a:t>= 'F' </a:t>
            </a:r>
            <a:r>
              <a:rPr lang="en-US" altLang="en-US" b="1" dirty="0"/>
              <a:t>or </a:t>
            </a:r>
            <a:r>
              <a:rPr lang="en-US" altLang="en-US" i="1" dirty="0" err="1"/>
              <a:t>orow.grade</a:t>
            </a:r>
            <a:r>
              <a:rPr lang="en-US" altLang="en-US" i="1" dirty="0"/>
              <a:t> </a:t>
            </a:r>
            <a:r>
              <a:rPr lang="en-US" altLang="en-US" b="1" dirty="0"/>
              <a:t>is null</a:t>
            </a:r>
            <a:r>
              <a:rPr lang="en-US" altLang="en-US" dirty="0"/>
              <a:t>)</a:t>
            </a:r>
            <a:br>
              <a:rPr lang="en-US" altLang="en-US" dirty="0"/>
            </a:br>
            <a:r>
              <a:rPr lang="en-US" altLang="en-US" b="1" dirty="0"/>
              <a:t>begin atomic</a:t>
            </a:r>
            <a:br>
              <a:rPr lang="en-US" altLang="en-US" b="1" dirty="0"/>
            </a:br>
            <a:r>
              <a:rPr lang="en-US" altLang="en-US" b="1" dirty="0"/>
              <a:t>     update </a:t>
            </a:r>
            <a:r>
              <a:rPr lang="en-US" altLang="en-US" i="1" dirty="0"/>
              <a:t>student</a:t>
            </a:r>
            <a:br>
              <a:rPr lang="en-US" altLang="en-US" i="1" dirty="0"/>
            </a:br>
            <a:r>
              <a:rPr lang="en-US" altLang="en-US" i="1" dirty="0"/>
              <a:t>     </a:t>
            </a:r>
            <a:r>
              <a:rPr lang="en-US" altLang="en-US" b="1" dirty="0"/>
              <a:t>set </a:t>
            </a:r>
            <a:r>
              <a:rPr lang="en-US" altLang="en-US" i="1" dirty="0" err="1"/>
              <a:t>tot_cred</a:t>
            </a:r>
            <a:r>
              <a:rPr lang="en-US" altLang="en-US" dirty="0"/>
              <a:t>= </a:t>
            </a:r>
            <a:r>
              <a:rPr lang="en-US" altLang="en-US" i="1" dirty="0" err="1"/>
              <a:t>tot_cred</a:t>
            </a:r>
            <a:r>
              <a:rPr lang="en-US" altLang="en-US" i="1" dirty="0"/>
              <a:t> </a:t>
            </a:r>
            <a:r>
              <a:rPr lang="en-US" altLang="en-US" dirty="0"/>
              <a:t>+ </a:t>
            </a:r>
            <a:br>
              <a:rPr lang="en-US" altLang="en-US" dirty="0"/>
            </a:br>
            <a:r>
              <a:rPr lang="en-US" altLang="en-US" dirty="0"/>
              <a:t>           (</a:t>
            </a:r>
            <a:r>
              <a:rPr lang="en-US" altLang="en-US" b="1" dirty="0"/>
              <a:t>select </a:t>
            </a:r>
            <a:r>
              <a:rPr lang="en-US" altLang="en-US" i="1" dirty="0"/>
              <a:t>credits</a:t>
            </a:r>
            <a:br>
              <a:rPr lang="en-US" altLang="en-US" i="1" dirty="0"/>
            </a:br>
            <a:r>
              <a:rPr lang="en-US" altLang="en-US" i="1" dirty="0"/>
              <a:t>            </a:t>
            </a:r>
            <a:r>
              <a:rPr lang="en-US" altLang="en-US" b="1" dirty="0"/>
              <a:t>from </a:t>
            </a:r>
            <a:r>
              <a:rPr lang="en-US" altLang="en-US" i="1" dirty="0"/>
              <a:t>course</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dirty="0"/>
              <a:t>= </a:t>
            </a:r>
            <a:r>
              <a:rPr lang="en-US" altLang="en-US" i="1" dirty="0" err="1"/>
              <a:t>nrow.course_id</a:t>
            </a:r>
            <a:r>
              <a:rPr lang="en-US" altLang="en-US" dirty="0"/>
              <a:t>)</a:t>
            </a:r>
            <a:br>
              <a:rPr lang="en-US" altLang="en-US" dirty="0"/>
            </a:br>
            <a:r>
              <a:rPr lang="en-US" altLang="en-US" dirty="0"/>
              <a:t>     </a:t>
            </a:r>
            <a:r>
              <a:rPr lang="en-US" altLang="en-US" b="1" dirty="0"/>
              <a:t>where </a:t>
            </a:r>
            <a:r>
              <a:rPr lang="en-US" altLang="en-US" i="1" dirty="0"/>
              <a:t>student.id </a:t>
            </a:r>
            <a:r>
              <a:rPr lang="en-US" altLang="en-US" dirty="0"/>
              <a:t>= </a:t>
            </a:r>
            <a:r>
              <a:rPr lang="en-US" altLang="en-US" i="1" dirty="0"/>
              <a:t>nrow.id</a:t>
            </a:r>
            <a:r>
              <a:rPr lang="en-US" altLang="en-US" dirty="0"/>
              <a:t>;</a:t>
            </a:r>
            <a:br>
              <a:rPr lang="en-US" altLang="en-US" dirty="0"/>
            </a:br>
            <a:r>
              <a:rPr lang="en-US" altLang="en-US" b="1" dirty="0"/>
              <a:t>end</a:t>
            </a:r>
            <a:r>
              <a:rPr lang="en-US" altLang="en-US" dirty="0"/>
              <a:t>;</a:t>
            </a:r>
          </a:p>
        </p:txBody>
      </p:sp>
    </p:spTree>
    <p:extLst>
      <p:ext uri="{BB962C8B-B14F-4D97-AF65-F5344CB8AC3E}">
        <p14:creationId xmlns:p14="http://schemas.microsoft.com/office/powerpoint/2010/main" val="39038273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Statement Level Triggers</a:t>
            </a:r>
          </a:p>
        </p:txBody>
      </p:sp>
      <p:sp>
        <p:nvSpPr>
          <p:cNvPr id="51203" name="Rectangle 3"/>
          <p:cNvSpPr>
            <a:spLocks noGrp="1" noChangeArrowheads="1"/>
          </p:cNvSpPr>
          <p:nvPr>
            <p:ph type="body" idx="1"/>
          </p:nvPr>
        </p:nvSpPr>
        <p:spPr>
          <a:xfrm>
            <a:off x="1719263" y="895350"/>
            <a:ext cx="5769052" cy="3677841"/>
          </a:xfrm>
        </p:spPr>
        <p:txBody>
          <a:bodyPr/>
          <a:lstStyle/>
          <a:p>
            <a:r>
              <a:rPr lang="en-US" altLang="en-US" dirty="0"/>
              <a:t>Instead of executing a separate action for each affected row, a single action can be executed for all rows affected by a transaction</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for each statement      </a:t>
            </a:r>
            <a:r>
              <a:rPr lang="en-US" altLang="en-US" dirty="0">
                <a:ea typeface="ＭＳ Ｐゴシック" panose="020B0600070205080204" pitchFamily="34" charset="-128"/>
              </a:rPr>
              <a:t>instead of    </a:t>
            </a:r>
            <a:r>
              <a:rPr lang="en-US" altLang="en-US" b="1" dirty="0">
                <a:ea typeface="ＭＳ Ｐゴシック" panose="020B0600070205080204" pitchFamily="34" charset="-128"/>
              </a:rPr>
              <a:t>for each row</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referencing old table</a:t>
            </a:r>
            <a:r>
              <a:rPr lang="en-US" altLang="en-US" dirty="0">
                <a:ea typeface="ＭＳ Ｐゴシック" panose="020B0600070205080204" pitchFamily="34" charset="-128"/>
              </a:rPr>
              <a:t>   or   </a:t>
            </a:r>
            <a:r>
              <a:rPr lang="en-US" altLang="en-US" b="1" dirty="0">
                <a:ea typeface="ＭＳ Ｐゴシック" panose="020B0600070205080204" pitchFamily="34" charset="-128"/>
              </a:rPr>
              <a:t>referencing new table</a:t>
            </a:r>
            <a:r>
              <a:rPr lang="en-US" altLang="en-US" dirty="0">
                <a:ea typeface="ＭＳ Ｐゴシック" panose="020B0600070205080204" pitchFamily="34" charset="-128"/>
              </a:rPr>
              <a:t>   to refer to temporary tables  (called </a:t>
            </a:r>
            <a:r>
              <a:rPr lang="en-US" altLang="en-US" b="1" i="1" dirty="0">
                <a:solidFill>
                  <a:srgbClr val="002060"/>
                </a:solidFill>
                <a:ea typeface="ＭＳ Ｐゴシック" panose="020B0600070205080204" pitchFamily="34" charset="-128"/>
              </a:rPr>
              <a:t>transition tables</a:t>
            </a:r>
            <a:r>
              <a:rPr lang="en-US" altLang="en-US" dirty="0">
                <a:ea typeface="ＭＳ Ｐゴシック" panose="020B0600070205080204" pitchFamily="34" charset="-128"/>
              </a:rPr>
              <a:t>) containing the affected rows</a:t>
            </a:r>
          </a:p>
          <a:p>
            <a:pPr lvl="1"/>
            <a:r>
              <a:rPr lang="en-US" altLang="en-US" dirty="0">
                <a:ea typeface="ＭＳ Ｐゴシック" panose="020B0600070205080204" pitchFamily="34" charset="-128"/>
              </a:rPr>
              <a:t>Can be more efficient when dealing with SQL statements that update a large number of rows</a:t>
            </a:r>
          </a:p>
          <a:p>
            <a:endParaRPr lang="en-US" altLang="en-US" dirty="0"/>
          </a:p>
        </p:txBody>
      </p:sp>
    </p:spTree>
    <p:extLst>
      <p:ext uri="{BB962C8B-B14F-4D97-AF65-F5344CB8AC3E}">
        <p14:creationId xmlns:p14="http://schemas.microsoft.com/office/powerpoint/2010/main" val="689446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a:t>
            </a:r>
          </a:p>
        </p:txBody>
      </p:sp>
      <p:sp>
        <p:nvSpPr>
          <p:cNvPr id="52227" name="Rectangle 3"/>
          <p:cNvSpPr>
            <a:spLocks noGrp="1" noChangeArrowheads="1"/>
          </p:cNvSpPr>
          <p:nvPr>
            <p:ph type="body" idx="1"/>
          </p:nvPr>
        </p:nvSpPr>
        <p:spPr>
          <a:xfrm>
            <a:off x="1719263" y="859813"/>
            <a:ext cx="5729102" cy="3428102"/>
          </a:xfrm>
        </p:spPr>
        <p:txBody>
          <a:bodyPr/>
          <a:lstStyle/>
          <a:p>
            <a:r>
              <a:rPr lang="en-US" altLang="en-US" dirty="0"/>
              <a:t>Triggers were used earlier for tasks such as </a:t>
            </a:r>
          </a:p>
          <a:p>
            <a:pPr lvl="1"/>
            <a:r>
              <a:rPr lang="en-US" altLang="en-US" dirty="0">
                <a:ea typeface="ＭＳ Ｐゴシック" panose="020B0600070205080204" pitchFamily="34" charset="-128"/>
              </a:rPr>
              <a:t>Maintaining summary data (e.g., total salary of each department)</a:t>
            </a:r>
          </a:p>
          <a:p>
            <a:pPr lvl="1"/>
            <a:r>
              <a:rPr lang="en-US" altLang="en-US" dirty="0">
                <a:ea typeface="ＭＳ Ｐゴシック" panose="020B0600070205080204" pitchFamily="34" charset="-128"/>
              </a:rPr>
              <a:t>Replicating databases by recording changes to special relations (called </a:t>
            </a:r>
            <a:r>
              <a:rPr lang="en-US" altLang="en-US" b="1" dirty="0">
                <a:solidFill>
                  <a:srgbClr val="002060"/>
                </a:solidFill>
                <a:ea typeface="ＭＳ Ｐゴシック" panose="020B0600070205080204" pitchFamily="34" charset="-128"/>
              </a:rPr>
              <a:t>change</a:t>
            </a:r>
            <a:r>
              <a:rPr lang="en-US" altLang="en-US" dirty="0">
                <a:ea typeface="ＭＳ Ｐゴシック" panose="020B0600070205080204" pitchFamily="34" charset="-128"/>
              </a:rPr>
              <a:t> or </a:t>
            </a:r>
            <a:r>
              <a:rPr lang="en-US" altLang="en-US" b="1" dirty="0">
                <a:solidFill>
                  <a:srgbClr val="002060"/>
                </a:solidFill>
                <a:ea typeface="ＭＳ Ｐゴシック" panose="020B0600070205080204" pitchFamily="34" charset="-128"/>
              </a:rPr>
              <a:t>delta</a:t>
            </a:r>
            <a:r>
              <a:rPr lang="en-US" altLang="en-US" dirty="0">
                <a:ea typeface="ＭＳ Ｐゴシック" panose="020B0600070205080204" pitchFamily="34" charset="-128"/>
              </a:rPr>
              <a:t> relations) and having a separate process that applies the changes over to a replica </a:t>
            </a:r>
          </a:p>
          <a:p>
            <a:r>
              <a:rPr lang="en-US" altLang="en-US" dirty="0"/>
              <a:t>There are better ways of doing these now:</a:t>
            </a:r>
          </a:p>
          <a:p>
            <a:pPr lvl="1"/>
            <a:r>
              <a:rPr lang="en-US" altLang="en-US" dirty="0">
                <a:ea typeface="ＭＳ Ｐゴシック" panose="020B0600070205080204" pitchFamily="34" charset="-128"/>
              </a:rPr>
              <a:t>Databases today provide built in materialized view facilities to maintain summary data</a:t>
            </a:r>
          </a:p>
          <a:p>
            <a:pPr lvl="1"/>
            <a:r>
              <a:rPr lang="en-US" altLang="en-US" dirty="0">
                <a:ea typeface="ＭＳ Ｐゴシック" panose="020B0600070205080204" pitchFamily="34" charset="-128"/>
              </a:rPr>
              <a:t>Databases provide built-in support for replication</a:t>
            </a:r>
          </a:p>
          <a:p>
            <a:r>
              <a:rPr lang="en-US" altLang="en-US" dirty="0"/>
              <a:t>Encapsulation facilities can be used instead of triggers in many cases</a:t>
            </a:r>
          </a:p>
          <a:p>
            <a:pPr lvl="1"/>
            <a:r>
              <a:rPr lang="en-US" altLang="en-US" dirty="0">
                <a:ea typeface="ＭＳ Ｐゴシック" panose="020B0600070205080204" pitchFamily="34" charset="-128"/>
              </a:rPr>
              <a:t>Define methods to update fields</a:t>
            </a:r>
          </a:p>
          <a:p>
            <a:pPr lvl="1"/>
            <a:r>
              <a:rPr lang="en-US" altLang="en-US" dirty="0">
                <a:ea typeface="ＭＳ Ｐゴシック" panose="020B0600070205080204" pitchFamily="34" charset="-128"/>
              </a:rPr>
              <a:t>Carry out actions as part of the update methods instead of </a:t>
            </a:r>
            <a:br>
              <a:rPr lang="en-US" altLang="en-US" dirty="0">
                <a:ea typeface="ＭＳ Ｐゴシック" panose="020B0600070205080204" pitchFamily="34" charset="-128"/>
              </a:rPr>
            </a:br>
            <a:r>
              <a:rPr lang="en-US" altLang="en-US" dirty="0">
                <a:ea typeface="ＭＳ Ｐゴシック" panose="020B0600070205080204" pitchFamily="34" charset="-128"/>
              </a:rPr>
              <a:t>through a trigger </a:t>
            </a:r>
          </a:p>
        </p:txBody>
      </p:sp>
    </p:spTree>
    <p:extLst>
      <p:ext uri="{BB962C8B-B14F-4D97-AF65-F5344CB8AC3E}">
        <p14:creationId xmlns:p14="http://schemas.microsoft.com/office/powerpoint/2010/main" val="10301173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 (Cont.)</a:t>
            </a:r>
          </a:p>
        </p:txBody>
      </p:sp>
      <p:sp>
        <p:nvSpPr>
          <p:cNvPr id="53251" name="Rectangle 3"/>
          <p:cNvSpPr>
            <a:spLocks noGrp="1" noChangeArrowheads="1"/>
          </p:cNvSpPr>
          <p:nvPr>
            <p:ph type="body" idx="1"/>
          </p:nvPr>
        </p:nvSpPr>
        <p:spPr>
          <a:xfrm>
            <a:off x="1719263" y="885825"/>
            <a:ext cx="5695811" cy="3967163"/>
          </a:xfrm>
        </p:spPr>
        <p:txBody>
          <a:bodyPr/>
          <a:lstStyle/>
          <a:p>
            <a:pPr>
              <a:lnSpc>
                <a:spcPct val="80000"/>
              </a:lnSpc>
            </a:pPr>
            <a:r>
              <a:rPr lang="en-US" altLang="en-US" dirty="0"/>
              <a:t>Risk of unintended execution of triggers, for example, when</a:t>
            </a:r>
          </a:p>
          <a:p>
            <a:pPr lvl="1">
              <a:lnSpc>
                <a:spcPct val="80000"/>
              </a:lnSpc>
            </a:pPr>
            <a:r>
              <a:rPr lang="en-US" altLang="en-US" dirty="0">
                <a:ea typeface="ＭＳ Ｐゴシック" panose="020B0600070205080204" pitchFamily="34" charset="-128"/>
              </a:rPr>
              <a:t>Loading data from a backup copy</a:t>
            </a:r>
          </a:p>
          <a:p>
            <a:pPr lvl="1">
              <a:lnSpc>
                <a:spcPct val="80000"/>
              </a:lnSpc>
            </a:pPr>
            <a:r>
              <a:rPr lang="en-US" altLang="en-US" dirty="0">
                <a:ea typeface="ＭＳ Ｐゴシック" panose="020B0600070205080204" pitchFamily="34" charset="-128"/>
              </a:rPr>
              <a:t>Replicating updates at a remote site</a:t>
            </a:r>
          </a:p>
          <a:p>
            <a:pPr lvl="1">
              <a:lnSpc>
                <a:spcPct val="80000"/>
              </a:lnSpc>
            </a:pPr>
            <a:r>
              <a:rPr lang="en-US" altLang="en-US" dirty="0">
                <a:ea typeface="ＭＳ Ｐゴシック" panose="020B0600070205080204" pitchFamily="34" charset="-128"/>
              </a:rPr>
              <a:t>Trigger execution can be disabled before such actions.</a:t>
            </a:r>
          </a:p>
          <a:p>
            <a:pPr>
              <a:lnSpc>
                <a:spcPct val="80000"/>
              </a:lnSpc>
            </a:pPr>
            <a:r>
              <a:rPr lang="en-US" altLang="en-US" dirty="0"/>
              <a:t>Other risks with triggers:</a:t>
            </a:r>
          </a:p>
          <a:p>
            <a:pPr lvl="1">
              <a:lnSpc>
                <a:spcPct val="80000"/>
              </a:lnSpc>
            </a:pPr>
            <a:r>
              <a:rPr lang="en-US" altLang="en-US" dirty="0">
                <a:ea typeface="ＭＳ Ｐゴシック" panose="020B0600070205080204" pitchFamily="34" charset="-128"/>
              </a:rPr>
              <a:t>Error leading to failure of critical transactions that set off the trigger</a:t>
            </a:r>
          </a:p>
          <a:p>
            <a:pPr lvl="1">
              <a:lnSpc>
                <a:spcPct val="80000"/>
              </a:lnSpc>
            </a:pPr>
            <a:r>
              <a:rPr lang="en-US" altLang="en-US" dirty="0">
                <a:ea typeface="ＭＳ Ｐゴシック" panose="020B0600070205080204" pitchFamily="34" charset="-128"/>
              </a:rPr>
              <a:t>Cascading execution</a:t>
            </a:r>
          </a:p>
        </p:txBody>
      </p:sp>
    </p:spTree>
    <p:extLst>
      <p:ext uri="{BB962C8B-B14F-4D97-AF65-F5344CB8AC3E}">
        <p14:creationId xmlns:p14="http://schemas.microsoft.com/office/powerpoint/2010/main" val="37460301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Summary</a:t>
            </a:r>
          </a:p>
        </p:txBody>
      </p:sp>
      <p:sp>
        <p:nvSpPr>
          <p:cNvPr id="2" name="TextBox 9">
            <a:extLst>
              <a:ext uri="{FF2B5EF4-FFF2-40B4-BE49-F238E27FC236}">
                <a16:creationId xmlns:a16="http://schemas.microsoft.com/office/drawing/2014/main" id="{55FF91CD-D110-DB82-49C5-063CE65435F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7: ER, Relational, SQL VI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00088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DCFF97-65A7-CD75-1905-4D5FBB406E26}"/>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a:t>
            </a:r>
          </a:p>
        </p:txBody>
      </p:sp>
      <p:pic>
        <p:nvPicPr>
          <p:cNvPr id="4" name="Picture 3">
            <a:extLst>
              <a:ext uri="{FF2B5EF4-FFF2-40B4-BE49-F238E27FC236}">
                <a16:creationId xmlns:a16="http://schemas.microsoft.com/office/drawing/2014/main" id="{B72914F6-6AB2-F542-95BF-5A849838DBF9}"/>
              </a:ext>
            </a:extLst>
          </p:cNvPr>
          <p:cNvPicPr>
            <a:picLocks noChangeAspect="1"/>
          </p:cNvPicPr>
          <p:nvPr/>
        </p:nvPicPr>
        <p:blipFill>
          <a:blip r:embed="rId2"/>
          <a:stretch>
            <a:fillRect/>
          </a:stretch>
        </p:blipFill>
        <p:spPr>
          <a:xfrm>
            <a:off x="495024" y="514350"/>
            <a:ext cx="7353575" cy="4145370"/>
          </a:xfrm>
          <a:prstGeom prst="rect">
            <a:avLst/>
          </a:prstGeom>
        </p:spPr>
      </p:pic>
    </p:spTree>
    <p:extLst>
      <p:ext uri="{BB962C8B-B14F-4D97-AF65-F5344CB8AC3E}">
        <p14:creationId xmlns:p14="http://schemas.microsoft.com/office/powerpoint/2010/main" val="30308831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E90646-9D13-3443-B78D-C693705946CF}"/>
              </a:ext>
            </a:extLst>
          </p:cNvPr>
          <p:cNvSpPr>
            <a:spLocks noGrp="1"/>
          </p:cNvSpPr>
          <p:nvPr>
            <p:ph idx="1"/>
          </p:nvPr>
        </p:nvSpPr>
        <p:spPr/>
        <p:txBody>
          <a:bodyPr/>
          <a:lstStyle/>
          <a:p>
            <a:pPr marL="0" indent="0">
              <a:buNone/>
            </a:pPr>
            <a:r>
              <a:rPr lang="en-US" sz="1400" dirty="0"/>
              <a:t>A </a:t>
            </a:r>
            <a:r>
              <a:rPr lang="en-US" sz="1400" i="1" dirty="0"/>
              <a:t>trigger</a:t>
            </a:r>
            <a:r>
              <a:rPr lang="en-US" sz="1400" dirty="0"/>
              <a:t> has capabilities like a procedure, except ...</a:t>
            </a:r>
          </a:p>
          <a:p>
            <a:pPr marL="685800" lvl="1"/>
            <a:r>
              <a:rPr lang="en-US" sz="1200" dirty="0"/>
              <a:t>You do not call it. The DB engine calls it before or after an INSERT, UPDATE, DELETE.</a:t>
            </a:r>
          </a:p>
          <a:p>
            <a:pPr marL="685800" lvl="1"/>
            <a:r>
              <a:rPr lang="en-US" sz="1200" dirty="0"/>
              <a:t>The inputs are the list of incoming new, modified rows.</a:t>
            </a:r>
          </a:p>
          <a:p>
            <a:pPr marL="685800" lvl="1"/>
            <a:r>
              <a:rPr lang="en-US" sz="1200" dirty="0"/>
              <a:t>The outputs are the modified versions of the new or modified rows.</a:t>
            </a:r>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 – Some Details</a:t>
            </a:r>
          </a:p>
        </p:txBody>
      </p:sp>
      <p:pic>
        <p:nvPicPr>
          <p:cNvPr id="2" name="Picture 1">
            <a:extLst>
              <a:ext uri="{FF2B5EF4-FFF2-40B4-BE49-F238E27FC236}">
                <a16:creationId xmlns:a16="http://schemas.microsoft.com/office/drawing/2014/main" id="{E76C8346-FE46-C742-8E1E-B8934F4F2768}"/>
              </a:ext>
            </a:extLst>
          </p:cNvPr>
          <p:cNvPicPr>
            <a:picLocks noChangeAspect="1"/>
          </p:cNvPicPr>
          <p:nvPr/>
        </p:nvPicPr>
        <p:blipFill>
          <a:blip r:embed="rId2"/>
          <a:stretch>
            <a:fillRect/>
          </a:stretch>
        </p:blipFill>
        <p:spPr>
          <a:xfrm>
            <a:off x="2057399" y="1518876"/>
            <a:ext cx="6781800" cy="3110274"/>
          </a:xfrm>
          <a:prstGeom prst="rect">
            <a:avLst/>
          </a:prstGeom>
        </p:spPr>
      </p:pic>
    </p:spTree>
    <p:extLst>
      <p:ext uri="{BB962C8B-B14F-4D97-AF65-F5344CB8AC3E}">
        <p14:creationId xmlns:p14="http://schemas.microsoft.com/office/powerpoint/2010/main" val="33246656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Examples</a:t>
            </a:r>
          </a:p>
        </p:txBody>
      </p:sp>
    </p:spTree>
    <p:extLst>
      <p:ext uri="{BB962C8B-B14F-4D97-AF65-F5344CB8AC3E}">
        <p14:creationId xmlns:p14="http://schemas.microsoft.com/office/powerpoint/2010/main" val="3373249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E11311-1C53-A1B6-F741-28B8DD968B7C}"/>
              </a:ext>
            </a:extLst>
          </p:cNvPr>
          <p:cNvSpPr>
            <a:spLocks noGrp="1"/>
          </p:cNvSpPr>
          <p:nvPr>
            <p:ph idx="1"/>
          </p:nvPr>
        </p:nvSpPr>
        <p:spPr/>
        <p:txBody>
          <a:bodyPr/>
          <a:lstStyle/>
          <a:p>
            <a:r>
              <a:rPr lang="en-US" dirty="0"/>
              <a:t>UNIs – Function, Trigger</a:t>
            </a:r>
          </a:p>
          <a:p>
            <a:r>
              <a:rPr lang="en-US" dirty="0"/>
              <a:t>Inheritance</a:t>
            </a:r>
          </a:p>
          <a:p>
            <a:r>
              <a:rPr lang="en-US" dirty="0"/>
              <a:t>… …</a:t>
            </a:r>
          </a:p>
          <a:p>
            <a:r>
              <a:rPr lang="en-US" dirty="0"/>
              <a:t>Updating information.</a:t>
            </a:r>
          </a:p>
        </p:txBody>
      </p:sp>
      <p:sp>
        <p:nvSpPr>
          <p:cNvPr id="3" name="Title 2">
            <a:extLst>
              <a:ext uri="{FF2B5EF4-FFF2-40B4-BE49-F238E27FC236}">
                <a16:creationId xmlns:a16="http://schemas.microsoft.com/office/drawing/2014/main" id="{96DB6399-7F92-8E46-C35A-E30B0E5DD3D6}"/>
              </a:ext>
            </a:extLst>
          </p:cNvPr>
          <p:cNvSpPr>
            <a:spLocks noGrp="1"/>
          </p:cNvSpPr>
          <p:nvPr>
            <p:ph type="title"/>
          </p:nvPr>
        </p:nvSpPr>
        <p:spPr/>
        <p:txBody>
          <a:bodyPr/>
          <a:lstStyle/>
          <a:p>
            <a:r>
              <a:rPr lang="en-US" dirty="0"/>
              <a:t>Some Examples</a:t>
            </a:r>
          </a:p>
        </p:txBody>
      </p:sp>
    </p:spTree>
    <p:extLst>
      <p:ext uri="{BB962C8B-B14F-4D97-AF65-F5344CB8AC3E}">
        <p14:creationId xmlns:p14="http://schemas.microsoft.com/office/powerpoint/2010/main" val="28587141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Security</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E28A2C19-3A5E-E3C6-BF85-5CC8AD03D93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6: ER, Relational, SQL, Scenarios,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44983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ER Modeling</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Design Patterns and Advanced Concepts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7: ER, Relational, SQL VI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641817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04E00-485C-E84A-B5CA-5C202A5D0CFC}"/>
              </a:ext>
            </a:extLst>
          </p:cNvPr>
          <p:cNvSpPr>
            <a:spLocks noGrp="1"/>
          </p:cNvSpPr>
          <p:nvPr>
            <p:ph idx="1"/>
          </p:nvPr>
        </p:nvSpPr>
        <p:spPr/>
        <p:txBody>
          <a:bodyPr/>
          <a:lstStyle/>
          <a:p>
            <a:r>
              <a:rPr lang="en-US" sz="1400" dirty="0"/>
              <a:t>Definitions:</a:t>
            </a:r>
          </a:p>
          <a:p>
            <a:pPr lvl="1"/>
            <a:r>
              <a:rPr lang="en-US" sz="1200" dirty="0"/>
              <a:t>“A (digital) identity is information on an entity used by computer systems to represent an external agent. That agent may be a person, organization, application, or device.”</a:t>
            </a:r>
          </a:p>
          <a:p>
            <a:pPr lvl="1"/>
            <a:r>
              <a:rPr lang="en-US" sz="1200" dirty="0"/>
              <a:t>“Authentication is the act of proving an assertion, such as the identity of a computer system user. In contrast with identification, the act of indicating a person or thing's identity, authentication is the process of verifying that identity.”</a:t>
            </a:r>
          </a:p>
          <a:p>
            <a:pPr lvl="1"/>
            <a:r>
              <a:rPr lang="en-US" sz="1200" dirty="0"/>
              <a:t>“Authorization is the function of specifying access rights/privileges to resources, ... More formally, "to authorize" is to define an access policy. ... During operation, the system uses the access control rules to decide whether access requests from (authenticated) consumers shall be approved (granted) or disapproved.</a:t>
            </a:r>
          </a:p>
          <a:p>
            <a:pPr lvl="1"/>
            <a:r>
              <a:rPr lang="en-US" sz="1200" dirty="0"/>
              <a:t>“Within an organization, roles are created for various job functions. The permissions to perform certain operations are assigned to specific roles. Members or staff (or other system users) are assigned particular roles, and through those role assignments acquire the permissions needed to perform particular system functions.”</a:t>
            </a:r>
          </a:p>
          <a:p>
            <a:pPr lvl="1"/>
            <a:r>
              <a:rPr lang="en-US" sz="1200" dirty="0"/>
              <a:t>“In computing, privilege is defined as the delegation of authority to perform security-relevant functions on a computer system. A privilege allows a user to perform an action with security consequences. Examples of various privileges include the ability to create a new user, install software, or change kernel functions.”</a:t>
            </a:r>
            <a:br>
              <a:rPr lang="en-US" sz="1200" dirty="0"/>
            </a:br>
            <a:endParaRPr lang="en-US" sz="1200" dirty="0"/>
          </a:p>
          <a:p>
            <a:r>
              <a:rPr lang="en-US" sz="1400" dirty="0"/>
              <a:t>SQL and relational database management systems implementing security by:</a:t>
            </a:r>
          </a:p>
          <a:p>
            <a:pPr lvl="1"/>
            <a:r>
              <a:rPr lang="en-US" sz="1200" dirty="0"/>
              <a:t>Creating identities and authentication policies.</a:t>
            </a:r>
          </a:p>
          <a:p>
            <a:pPr lvl="1"/>
            <a:r>
              <a:rPr lang="en-US" sz="1200" dirty="0"/>
              <a:t>Creating roles and assigning identities to roles.</a:t>
            </a:r>
          </a:p>
          <a:p>
            <a:pPr lvl="1"/>
            <a:r>
              <a:rPr lang="en-US" sz="1200" dirty="0"/>
              <a:t>Granting and revoking privileges to/from roles and identities.</a:t>
            </a:r>
          </a:p>
        </p:txBody>
      </p:sp>
      <p:sp>
        <p:nvSpPr>
          <p:cNvPr id="3" name="Title 2">
            <a:extLst>
              <a:ext uri="{FF2B5EF4-FFF2-40B4-BE49-F238E27FC236}">
                <a16:creationId xmlns:a16="http://schemas.microsoft.com/office/drawing/2014/main" id="{1DD93837-6BB1-9441-AA79-D509CBD6CB3C}"/>
              </a:ext>
            </a:extLst>
          </p:cNvPr>
          <p:cNvSpPr>
            <a:spLocks noGrp="1"/>
          </p:cNvSpPr>
          <p:nvPr>
            <p:ph type="title"/>
          </p:nvPr>
        </p:nvSpPr>
        <p:spPr/>
        <p:txBody>
          <a:bodyPr/>
          <a:lstStyle/>
          <a:p>
            <a:r>
              <a:rPr lang="en-US" dirty="0"/>
              <a:t>Security Concepts (Terms from Wikipedia)</a:t>
            </a:r>
          </a:p>
        </p:txBody>
      </p:sp>
    </p:spTree>
    <p:extLst>
      <p:ext uri="{BB962C8B-B14F-4D97-AF65-F5344CB8AC3E}">
        <p14:creationId xmlns:p14="http://schemas.microsoft.com/office/powerpoint/2010/main" val="29010846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709127" cy="3568779"/>
          </a:xfrm>
        </p:spPr>
        <p:txBody>
          <a:bodyPr/>
          <a:lstStyle/>
          <a:p>
            <a:r>
              <a:rPr lang="en-US" altLang="en-US" dirty="0"/>
              <a:t>We may assign a user several forms of authorizations on parts of the database.</a:t>
            </a:r>
          </a:p>
          <a:p>
            <a:pPr lvl="1">
              <a:lnSpc>
                <a:spcPct val="160000"/>
              </a:lnSpc>
            </a:pPr>
            <a:r>
              <a:rPr lang="en-US" altLang="en-US" b="1" dirty="0"/>
              <a:t>Read</a:t>
            </a:r>
            <a:r>
              <a:rPr lang="en-US" altLang="en-US" b="1" dirty="0">
                <a:solidFill>
                  <a:schemeClr val="tx2"/>
                </a:solidFill>
              </a:rPr>
              <a:t> </a:t>
            </a:r>
            <a:r>
              <a:rPr lang="en-US" altLang="en-US" dirty="0"/>
              <a:t>- allows reading, but not modification of data.</a:t>
            </a:r>
          </a:p>
          <a:p>
            <a:pPr lvl="1"/>
            <a:r>
              <a:rPr lang="en-US" altLang="en-US" b="1" dirty="0"/>
              <a:t>Insert</a:t>
            </a:r>
            <a:r>
              <a:rPr lang="en-US" altLang="en-US" b="1" dirty="0">
                <a:solidFill>
                  <a:schemeClr val="tx2"/>
                </a:solidFill>
              </a:rPr>
              <a:t> </a:t>
            </a:r>
            <a:r>
              <a:rPr lang="en-US" altLang="en-US" dirty="0"/>
              <a:t>- allows insertion of new data, but not modification of existing data.</a:t>
            </a:r>
          </a:p>
          <a:p>
            <a:pPr lvl="1"/>
            <a:r>
              <a:rPr lang="en-US" altLang="en-US" b="1" dirty="0"/>
              <a:t>Update</a:t>
            </a:r>
            <a:r>
              <a:rPr lang="en-US" altLang="en-US" b="1" dirty="0">
                <a:solidFill>
                  <a:schemeClr val="tx2"/>
                </a:solidFill>
              </a:rPr>
              <a:t> </a:t>
            </a:r>
            <a:r>
              <a:rPr lang="en-US" altLang="en-US" dirty="0"/>
              <a:t>- allows modification, but not deletion of data.</a:t>
            </a:r>
          </a:p>
          <a:p>
            <a:pPr lvl="1"/>
            <a:r>
              <a:rPr lang="en-US" altLang="en-US" b="1" dirty="0"/>
              <a:t>Delete</a:t>
            </a:r>
            <a:r>
              <a:rPr lang="en-US" altLang="en-US" b="1" dirty="0">
                <a:solidFill>
                  <a:schemeClr val="tx2"/>
                </a:solidFill>
              </a:rPr>
              <a:t> </a:t>
            </a:r>
            <a:r>
              <a:rPr lang="en-US" altLang="en-US" dirty="0"/>
              <a:t>- allows deletion of data.</a:t>
            </a:r>
          </a:p>
          <a:p>
            <a:r>
              <a:rPr lang="en-US" altLang="en-US" dirty="0"/>
              <a:t>Each of these types of authorizations is called a </a:t>
            </a:r>
            <a:r>
              <a:rPr lang="en-US" altLang="en-US" b="1" dirty="0">
                <a:solidFill>
                  <a:srgbClr val="002060"/>
                </a:solidFill>
              </a:rPr>
              <a:t>privilege</a:t>
            </a:r>
            <a:r>
              <a:rPr lang="en-US" altLang="en-US" dirty="0"/>
              <a:t>. We may authorize the user all, none, or a combination of these types of privileges on specified parts of a database, such as a relation or a view.</a:t>
            </a:r>
          </a:p>
          <a:p>
            <a:endParaRPr lang="en-US" altLang="en-US" sz="1500" dirty="0"/>
          </a:p>
        </p:txBody>
      </p:sp>
    </p:spTree>
    <p:extLst>
      <p:ext uri="{BB962C8B-B14F-4D97-AF65-F5344CB8AC3E}">
        <p14:creationId xmlns:p14="http://schemas.microsoft.com/office/powerpoint/2010/main" val="31535230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(Cont.)</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692834" cy="2105739"/>
          </a:xfrm>
        </p:spPr>
        <p:txBody>
          <a:bodyPr/>
          <a:lstStyle/>
          <a:p>
            <a:r>
              <a:rPr lang="en-US" altLang="en-US" dirty="0"/>
              <a:t>Forms of authorization to modify the database schema</a:t>
            </a:r>
          </a:p>
          <a:p>
            <a:pPr lvl="1"/>
            <a:r>
              <a:rPr lang="en-US" altLang="en-US" b="1" dirty="0">
                <a:solidFill>
                  <a:srgbClr val="002060"/>
                </a:solidFill>
              </a:rPr>
              <a:t>Index</a:t>
            </a:r>
            <a:r>
              <a:rPr lang="en-US" altLang="en-US" b="1" dirty="0">
                <a:solidFill>
                  <a:schemeClr val="tx2"/>
                </a:solidFill>
              </a:rPr>
              <a:t> </a:t>
            </a:r>
            <a:r>
              <a:rPr lang="en-US" altLang="en-US" dirty="0"/>
              <a:t>- allows creation and deletion of indices.</a:t>
            </a:r>
          </a:p>
          <a:p>
            <a:pPr lvl="1"/>
            <a:r>
              <a:rPr lang="en-US" altLang="en-US" b="1" dirty="0">
                <a:solidFill>
                  <a:srgbClr val="002060"/>
                </a:solidFill>
              </a:rPr>
              <a:t>Resources</a:t>
            </a:r>
            <a:r>
              <a:rPr lang="en-US" altLang="en-US" b="1" dirty="0">
                <a:solidFill>
                  <a:schemeClr val="tx2"/>
                </a:solidFill>
              </a:rPr>
              <a:t> </a:t>
            </a:r>
            <a:r>
              <a:rPr lang="en-US" altLang="en-US" dirty="0"/>
              <a:t>- allows creation of new relations.</a:t>
            </a:r>
          </a:p>
          <a:p>
            <a:pPr lvl="1"/>
            <a:r>
              <a:rPr lang="en-US" altLang="en-US" b="1" dirty="0">
                <a:solidFill>
                  <a:srgbClr val="002060"/>
                </a:solidFill>
              </a:rPr>
              <a:t>Alteration</a:t>
            </a:r>
            <a:r>
              <a:rPr lang="en-US" altLang="en-US" b="1" dirty="0">
                <a:solidFill>
                  <a:schemeClr val="tx2"/>
                </a:solidFill>
              </a:rPr>
              <a:t> </a:t>
            </a:r>
            <a:r>
              <a:rPr lang="en-US" altLang="en-US" dirty="0"/>
              <a:t>- allows addition or deletion of attributes in a relation.</a:t>
            </a:r>
          </a:p>
          <a:p>
            <a:pPr lvl="1"/>
            <a:r>
              <a:rPr lang="en-US" altLang="en-US" b="1" dirty="0">
                <a:solidFill>
                  <a:srgbClr val="002060"/>
                </a:solidFill>
              </a:rPr>
              <a:t>Drop</a:t>
            </a:r>
            <a:r>
              <a:rPr lang="en-US" altLang="en-US" b="1" dirty="0">
                <a:solidFill>
                  <a:schemeClr val="tx2"/>
                </a:solidFill>
              </a:rPr>
              <a:t> </a:t>
            </a:r>
            <a:r>
              <a:rPr lang="en-US" altLang="en-US" dirty="0"/>
              <a:t>- allows deletion of relations.</a:t>
            </a:r>
          </a:p>
          <a:p>
            <a:endParaRPr lang="en-US" altLang="en-US" sz="1500" dirty="0"/>
          </a:p>
        </p:txBody>
      </p:sp>
    </p:spTree>
    <p:extLst>
      <p:ext uri="{BB962C8B-B14F-4D97-AF65-F5344CB8AC3E}">
        <p14:creationId xmlns:p14="http://schemas.microsoft.com/office/powerpoint/2010/main" val="40481173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Specification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9486"/>
            <a:ext cx="5709127" cy="3677840"/>
          </a:xfrm>
        </p:spPr>
        <p:txBody>
          <a:bodyPr/>
          <a:lstStyle/>
          <a:p>
            <a:r>
              <a:rPr lang="en-US" altLang="en-US" dirty="0"/>
              <a:t>The </a:t>
            </a:r>
            <a:r>
              <a:rPr lang="en-US" altLang="en-US" b="1" dirty="0">
                <a:solidFill>
                  <a:srgbClr val="002060"/>
                </a:solidFill>
              </a:rPr>
              <a:t>grant</a:t>
            </a:r>
            <a:r>
              <a:rPr lang="en-US" altLang="en-US" dirty="0"/>
              <a:t> statement is used to confer authorization</a:t>
            </a:r>
          </a:p>
          <a:p>
            <a:pPr>
              <a:buFont typeface="Monotype Sorts" charset="2"/>
              <a:buNone/>
            </a:pPr>
            <a:r>
              <a:rPr lang="en-US" altLang="en-US" dirty="0"/>
              <a:t>	   </a:t>
            </a:r>
            <a:r>
              <a:rPr lang="en-US" altLang="en-US" b="1" dirty="0"/>
              <a:t>grant</a:t>
            </a:r>
            <a:r>
              <a:rPr lang="en-US" altLang="en-US" dirty="0"/>
              <a:t> &lt;privilege list&gt; </a:t>
            </a:r>
            <a:r>
              <a:rPr lang="en-US" altLang="en-US" b="1" dirty="0"/>
              <a:t>on </a:t>
            </a:r>
            <a:r>
              <a:rPr lang="en-US" altLang="en-US" dirty="0"/>
              <a:t>&lt;relation or view &gt; </a:t>
            </a:r>
            <a:r>
              <a:rPr lang="en-US" altLang="en-US" b="1" dirty="0"/>
              <a:t>to</a:t>
            </a:r>
            <a:r>
              <a:rPr lang="en-US" altLang="en-US" dirty="0"/>
              <a:t> &lt;user list&gt;</a:t>
            </a:r>
          </a:p>
          <a:p>
            <a:r>
              <a:rPr lang="en-US" altLang="en-US" dirty="0"/>
              <a:t>&lt;user list&gt; is:</a:t>
            </a:r>
          </a:p>
          <a:p>
            <a:pPr lvl="1"/>
            <a:r>
              <a:rPr lang="en-US" altLang="en-US" dirty="0"/>
              <a:t>a user-id</a:t>
            </a:r>
          </a:p>
          <a:p>
            <a:pPr lvl="1"/>
            <a:r>
              <a:rPr lang="en-US" altLang="en-US" b="1" dirty="0"/>
              <a:t>public</a:t>
            </a:r>
            <a:r>
              <a:rPr lang="en-US" altLang="en-US" dirty="0"/>
              <a:t>, which allows all valid users the privilege granted</a:t>
            </a:r>
          </a:p>
          <a:p>
            <a:pPr lvl="1"/>
            <a:r>
              <a:rPr lang="en-US" altLang="en-US" dirty="0"/>
              <a:t>A role (more on this later)</a:t>
            </a:r>
          </a:p>
          <a:p>
            <a:r>
              <a:rPr lang="en-US" altLang="en-US" dirty="0"/>
              <a:t>Example:</a:t>
            </a:r>
          </a:p>
          <a:p>
            <a:pPr lvl="1"/>
            <a:r>
              <a:rPr lang="en-US" altLang="en-US" b="1" dirty="0"/>
              <a:t>grant</a:t>
            </a:r>
            <a:r>
              <a:rPr lang="en-US" altLang="en-US" dirty="0"/>
              <a:t>  </a:t>
            </a:r>
            <a:r>
              <a:rPr lang="en-US" altLang="en-US" b="1" dirty="0"/>
              <a:t>select on  </a:t>
            </a:r>
            <a:r>
              <a:rPr lang="en-US" altLang="en-US" i="1" dirty="0"/>
              <a:t>department</a:t>
            </a:r>
            <a:r>
              <a:rPr lang="en-US" altLang="en-US" b="1" dirty="0"/>
              <a:t> to</a:t>
            </a:r>
            <a:r>
              <a:rPr lang="en-US" altLang="en-US" dirty="0"/>
              <a:t> </a:t>
            </a:r>
            <a:r>
              <a:rPr lang="en-US" altLang="en-US" dirty="0" err="1"/>
              <a:t>Amit</a:t>
            </a:r>
            <a:r>
              <a:rPr lang="en-US" altLang="en-US" dirty="0"/>
              <a:t>,  Satoshi</a:t>
            </a:r>
          </a:p>
          <a:p>
            <a:r>
              <a:rPr lang="en-US" altLang="en-US" dirty="0"/>
              <a:t>Granting a privilege on a view does not imply granting any privileges on the underlying relations.</a:t>
            </a:r>
          </a:p>
          <a:p>
            <a:r>
              <a:rPr lang="en-US" altLang="en-US" dirty="0"/>
              <a:t>The grantor of the privilege must already hold the privilege on the specified item (or be the database administrator).</a:t>
            </a:r>
          </a:p>
        </p:txBody>
      </p:sp>
    </p:spTree>
    <p:extLst>
      <p:ext uri="{BB962C8B-B14F-4D97-AF65-F5344CB8AC3E}">
        <p14:creationId xmlns:p14="http://schemas.microsoft.com/office/powerpoint/2010/main" val="29877796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Privileges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495354" cy="3677840"/>
          </a:xfrm>
        </p:spPr>
        <p:txBody>
          <a:bodyPr/>
          <a:lstStyle/>
          <a:p>
            <a:r>
              <a:rPr lang="en-US" altLang="en-US" b="1" dirty="0">
                <a:solidFill>
                  <a:srgbClr val="002060"/>
                </a:solidFill>
              </a:rPr>
              <a:t>select</a:t>
            </a:r>
            <a:r>
              <a:rPr lang="en-US" altLang="en-US" dirty="0"/>
              <a:t>: allows read access to relation, or the ability to query using the view</a:t>
            </a:r>
          </a:p>
          <a:p>
            <a:pPr lvl="1"/>
            <a:r>
              <a:rPr lang="en-US" altLang="en-US" dirty="0"/>
              <a:t>Example: grant users </a:t>
            </a:r>
            <a:r>
              <a:rPr lang="en-US" altLang="en-US" i="1" dirty="0"/>
              <a:t>U</a:t>
            </a:r>
            <a:r>
              <a:rPr lang="en-US" altLang="en-US" baseline="-25000" dirty="0"/>
              <a:t>1</a:t>
            </a:r>
            <a:r>
              <a:rPr lang="en-US" altLang="en-US" dirty="0"/>
              <a:t>, </a:t>
            </a:r>
            <a:r>
              <a:rPr lang="en-US" altLang="en-US" i="1" dirty="0"/>
              <a:t>U</a:t>
            </a:r>
            <a:r>
              <a:rPr lang="en-US" altLang="en-US" baseline="-25000" dirty="0"/>
              <a:t>2</a:t>
            </a:r>
            <a:r>
              <a:rPr lang="en-US" altLang="en-US" dirty="0"/>
              <a:t>, and </a:t>
            </a:r>
            <a:r>
              <a:rPr lang="en-US" altLang="en-US" i="1" dirty="0"/>
              <a:t>U</a:t>
            </a:r>
            <a:r>
              <a:rPr lang="en-US" altLang="en-US" baseline="-25000" dirty="0"/>
              <a:t>3</a:t>
            </a:r>
            <a:r>
              <a:rPr lang="en-US" altLang="en-US" dirty="0"/>
              <a:t> </a:t>
            </a:r>
            <a:r>
              <a:rPr lang="en-US" altLang="en-US" b="1" dirty="0"/>
              <a:t>select</a:t>
            </a:r>
            <a:r>
              <a:rPr lang="en-US" altLang="en-US" dirty="0"/>
              <a:t> authorization on the </a:t>
            </a:r>
            <a:r>
              <a:rPr lang="en-US" altLang="en-US" i="1" dirty="0"/>
              <a:t>instructor </a:t>
            </a:r>
            <a:r>
              <a:rPr lang="en-US" altLang="en-US" dirty="0"/>
              <a:t>relation:</a:t>
            </a:r>
          </a:p>
          <a:p>
            <a:pPr>
              <a:buFont typeface="Monotype Sorts" charset="2"/>
              <a:buNone/>
            </a:pPr>
            <a:r>
              <a:rPr lang="en-US" altLang="en-US" dirty="0"/>
              <a:t>			</a:t>
            </a:r>
            <a:r>
              <a:rPr lang="en-US" altLang="en-US" b="1" dirty="0"/>
              <a:t>grant select on </a:t>
            </a:r>
            <a:r>
              <a:rPr lang="en-US" altLang="en-US" i="1" dirty="0"/>
              <a:t>instructor </a:t>
            </a:r>
            <a:r>
              <a:rPr lang="en-US" altLang="en-US" b="1" dirty="0"/>
              <a:t>to </a:t>
            </a:r>
            <a:r>
              <a:rPr lang="en-US" altLang="en-US" i="1" dirty="0"/>
              <a:t>U</a:t>
            </a:r>
            <a:r>
              <a:rPr lang="en-US" altLang="en-US" baseline="-25000" dirty="0"/>
              <a:t>1</a:t>
            </a:r>
            <a:r>
              <a:rPr lang="en-US" altLang="en-US" i="1" dirty="0"/>
              <a:t>, U</a:t>
            </a:r>
            <a:r>
              <a:rPr lang="en-US" altLang="en-US" baseline="-25000" dirty="0"/>
              <a:t>2</a:t>
            </a:r>
            <a:r>
              <a:rPr lang="en-US" altLang="en-US" i="1" dirty="0"/>
              <a:t>, U</a:t>
            </a:r>
            <a:r>
              <a:rPr lang="en-US" altLang="en-US" baseline="-25000" dirty="0"/>
              <a:t>3</a:t>
            </a:r>
            <a:endParaRPr lang="en-US" altLang="en-US" dirty="0"/>
          </a:p>
          <a:p>
            <a:r>
              <a:rPr lang="en-US" altLang="en-US" b="1" dirty="0">
                <a:solidFill>
                  <a:srgbClr val="002060"/>
                </a:solidFill>
              </a:rPr>
              <a:t>insert</a:t>
            </a:r>
            <a:r>
              <a:rPr lang="en-US" altLang="en-US" dirty="0"/>
              <a:t>: the ability to insert tuples</a:t>
            </a:r>
          </a:p>
          <a:p>
            <a:r>
              <a:rPr lang="en-US" altLang="en-US" b="1" dirty="0">
                <a:solidFill>
                  <a:srgbClr val="002060"/>
                </a:solidFill>
              </a:rPr>
              <a:t>update</a:t>
            </a:r>
            <a:r>
              <a:rPr lang="en-US" altLang="en-US" dirty="0"/>
              <a:t>: the ability  to update using the SQL update statement</a:t>
            </a:r>
          </a:p>
          <a:p>
            <a:r>
              <a:rPr lang="en-US" altLang="en-US" b="1" dirty="0">
                <a:solidFill>
                  <a:srgbClr val="002060"/>
                </a:solidFill>
              </a:rPr>
              <a:t>delete</a:t>
            </a:r>
            <a:r>
              <a:rPr lang="en-US" altLang="en-US" dirty="0"/>
              <a:t>: the ability to delete tuples.</a:t>
            </a:r>
          </a:p>
          <a:p>
            <a:r>
              <a:rPr lang="en-US" altLang="en-US" b="1" dirty="0">
                <a:solidFill>
                  <a:srgbClr val="002060"/>
                </a:solidFill>
              </a:rPr>
              <a:t>all privileges</a:t>
            </a:r>
            <a:r>
              <a:rPr lang="en-US" altLang="en-US" dirty="0"/>
              <a:t>: used as a short form for all the allowable privileges</a:t>
            </a:r>
          </a:p>
        </p:txBody>
      </p:sp>
    </p:spTree>
    <p:extLst>
      <p:ext uri="{BB962C8B-B14F-4D97-AF65-F5344CB8AC3E}">
        <p14:creationId xmlns:p14="http://schemas.microsoft.com/office/powerpoint/2010/main" val="9769068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Revoking Authorization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56918"/>
            <a:ext cx="5669090" cy="3677840"/>
          </a:xfrm>
        </p:spPr>
        <p:txBody>
          <a:bodyPr/>
          <a:lstStyle/>
          <a:p>
            <a:r>
              <a:rPr lang="en-US" altLang="en-US" dirty="0"/>
              <a:t>The </a:t>
            </a:r>
            <a:r>
              <a:rPr lang="en-US" altLang="en-US" b="1" dirty="0">
                <a:solidFill>
                  <a:srgbClr val="002060"/>
                </a:solidFill>
              </a:rPr>
              <a:t>revoke</a:t>
            </a:r>
            <a:r>
              <a:rPr lang="en-US" altLang="en-US" b="1" dirty="0"/>
              <a:t> </a:t>
            </a:r>
            <a:r>
              <a:rPr lang="en-US" altLang="en-US" dirty="0"/>
              <a:t>statement is used to revoke authorization.</a:t>
            </a:r>
          </a:p>
          <a:p>
            <a:pPr lvl="1">
              <a:buFont typeface="Monotype Sorts" charset="2"/>
              <a:buNone/>
            </a:pPr>
            <a:r>
              <a:rPr lang="en-US" altLang="en-US" b="1" dirty="0"/>
              <a:t>revoke </a:t>
            </a:r>
            <a:r>
              <a:rPr lang="en-US" altLang="en-US" dirty="0"/>
              <a:t>&lt;privilege list&gt; </a:t>
            </a:r>
            <a:r>
              <a:rPr lang="en-US" altLang="en-US" b="1" dirty="0"/>
              <a:t>on </a:t>
            </a:r>
            <a:r>
              <a:rPr lang="en-US" altLang="en-US" dirty="0"/>
              <a:t>&lt;relation or view&gt; </a:t>
            </a:r>
            <a:r>
              <a:rPr lang="en-US" altLang="en-US" b="1" dirty="0"/>
              <a:t>from </a:t>
            </a:r>
            <a:r>
              <a:rPr lang="en-US" altLang="en-US" dirty="0"/>
              <a:t>&lt;user list&gt;</a:t>
            </a:r>
          </a:p>
          <a:p>
            <a:r>
              <a:rPr lang="en-US" altLang="en-US" dirty="0"/>
              <a:t>Example:</a:t>
            </a:r>
          </a:p>
          <a:p>
            <a:pPr lvl="1">
              <a:buFont typeface="Monotype Sorts" charset="2"/>
              <a:buNone/>
            </a:pPr>
            <a:r>
              <a:rPr lang="en-US" altLang="en-US" b="1" dirty="0"/>
              <a:t>revoke select on </a:t>
            </a:r>
            <a:r>
              <a:rPr lang="en-US" altLang="en-US" i="1" dirty="0"/>
              <a:t>student  </a:t>
            </a:r>
            <a:r>
              <a:rPr lang="en-US" altLang="en-US" b="1" dirty="0"/>
              <a:t>from </a:t>
            </a:r>
            <a:r>
              <a:rPr lang="en-US" altLang="en-US" i="1" dirty="0"/>
              <a:t>U</a:t>
            </a:r>
            <a:r>
              <a:rPr lang="en-US" altLang="en-US" i="1" baseline="-25000" dirty="0"/>
              <a:t>1</a:t>
            </a:r>
            <a:r>
              <a:rPr lang="en-US" altLang="en-US" i="1" dirty="0"/>
              <a:t>, U</a:t>
            </a:r>
            <a:r>
              <a:rPr lang="en-US" altLang="en-US" i="1" baseline="-25000" dirty="0"/>
              <a:t>2</a:t>
            </a:r>
            <a:r>
              <a:rPr lang="en-US" altLang="en-US" i="1" dirty="0"/>
              <a:t>, U</a:t>
            </a:r>
            <a:r>
              <a:rPr lang="en-US" altLang="en-US" i="1" baseline="-25000" dirty="0"/>
              <a:t>3</a:t>
            </a:r>
          </a:p>
          <a:p>
            <a:r>
              <a:rPr lang="en-US" altLang="en-US" dirty="0"/>
              <a:t>&lt;privilege-list&gt; may be </a:t>
            </a:r>
            <a:r>
              <a:rPr lang="en-US" altLang="en-US" b="1" dirty="0"/>
              <a:t>all </a:t>
            </a:r>
            <a:r>
              <a:rPr lang="en-US" altLang="en-US" dirty="0"/>
              <a:t>to revoke all privileges the </a:t>
            </a:r>
            <a:r>
              <a:rPr lang="en-US" altLang="en-US" dirty="0" err="1"/>
              <a:t>revokee</a:t>
            </a:r>
            <a:r>
              <a:rPr lang="en-US" altLang="en-US" dirty="0"/>
              <a:t> may hold.</a:t>
            </a:r>
          </a:p>
          <a:p>
            <a:r>
              <a:rPr lang="en-US" altLang="en-US" dirty="0"/>
              <a:t>If &lt;</a:t>
            </a:r>
            <a:r>
              <a:rPr lang="en-US" altLang="en-US" dirty="0" err="1"/>
              <a:t>revokee</a:t>
            </a:r>
            <a:r>
              <a:rPr lang="en-US" altLang="en-US" dirty="0"/>
              <a:t>-list&gt; includes </a:t>
            </a:r>
            <a:r>
              <a:rPr lang="en-US" altLang="en-US" b="1" dirty="0"/>
              <a:t>public, </a:t>
            </a:r>
            <a:r>
              <a:rPr lang="en-US" altLang="en-US" dirty="0"/>
              <a:t>all users lose the privilege except those granted it explicitly.</a:t>
            </a:r>
          </a:p>
          <a:p>
            <a:r>
              <a:rPr lang="en-US" altLang="en-US" dirty="0"/>
              <a:t>If the same privilege was granted twice to the same user by different grantees, the user may retain the privilege after the revocation.</a:t>
            </a:r>
          </a:p>
          <a:p>
            <a:r>
              <a:rPr lang="en-US" altLang="en-US" dirty="0"/>
              <a:t>All privileges that depend on the privilege being revoked are also revoked.</a:t>
            </a:r>
          </a:p>
          <a:p>
            <a:endParaRPr lang="en-US" altLang="en-US" sz="1500" dirty="0"/>
          </a:p>
        </p:txBody>
      </p:sp>
    </p:spTree>
    <p:extLst>
      <p:ext uri="{BB962C8B-B14F-4D97-AF65-F5344CB8AC3E}">
        <p14:creationId xmlns:p14="http://schemas.microsoft.com/office/powerpoint/2010/main" val="35957184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38630"/>
            <a:ext cx="5722444" cy="2370915"/>
          </a:xfrm>
        </p:spPr>
        <p:txBody>
          <a:bodyPr/>
          <a:lstStyle/>
          <a:p>
            <a:r>
              <a:rPr lang="en-US" altLang="en-US" dirty="0"/>
              <a:t>A</a:t>
            </a:r>
            <a:r>
              <a:rPr lang="en-US" altLang="en-US" b="1" dirty="0">
                <a:solidFill>
                  <a:srgbClr val="000099"/>
                </a:solidFill>
              </a:rPr>
              <a:t> </a:t>
            </a:r>
            <a:r>
              <a:rPr lang="en-US" altLang="en-US" b="1" dirty="0">
                <a:solidFill>
                  <a:srgbClr val="002060"/>
                </a:solidFill>
              </a:rPr>
              <a:t>role</a:t>
            </a:r>
            <a:r>
              <a:rPr lang="en-US" altLang="en-US" b="1" dirty="0">
                <a:solidFill>
                  <a:srgbClr val="000099"/>
                </a:solidFill>
              </a:rPr>
              <a:t> </a:t>
            </a:r>
            <a:r>
              <a:rPr lang="en-US" altLang="en-US" dirty="0"/>
              <a:t>is</a:t>
            </a:r>
            <a:r>
              <a:rPr lang="en-US" altLang="en-US" b="1" dirty="0">
                <a:solidFill>
                  <a:srgbClr val="000099"/>
                </a:solidFill>
              </a:rPr>
              <a:t> </a:t>
            </a:r>
            <a:r>
              <a:rPr lang="en-US" altLang="en-US" dirty="0"/>
              <a:t>a way to distinguish among various users as far as what  these users can access/update in the database.</a:t>
            </a:r>
          </a:p>
          <a:p>
            <a:r>
              <a:rPr lang="en-US" altLang="en-US" dirty="0"/>
              <a:t>To create a role we use:</a:t>
            </a:r>
          </a:p>
          <a:p>
            <a:pPr>
              <a:buNone/>
            </a:pPr>
            <a:r>
              <a:rPr lang="en-US" altLang="en-US" b="1" dirty="0"/>
              <a:t>        create a role </a:t>
            </a:r>
            <a:r>
              <a:rPr lang="en-US" altLang="en-US" dirty="0"/>
              <a:t>&lt;name&gt;</a:t>
            </a:r>
          </a:p>
          <a:p>
            <a:r>
              <a:rPr lang="en-US" altLang="en-US" dirty="0"/>
              <a:t>Example:</a:t>
            </a:r>
          </a:p>
          <a:p>
            <a:pPr lvl="1"/>
            <a:r>
              <a:rPr lang="en-US" altLang="en-US" dirty="0"/>
              <a:t>  </a:t>
            </a:r>
            <a:r>
              <a:rPr lang="en-US" altLang="en-US" b="1" dirty="0"/>
              <a:t>create role</a:t>
            </a:r>
            <a:r>
              <a:rPr lang="en-US" altLang="en-US" dirty="0"/>
              <a:t> instructor</a:t>
            </a:r>
          </a:p>
          <a:p>
            <a:r>
              <a:rPr lang="en-US" altLang="en-US" dirty="0"/>
              <a:t>Once a role is created we can assign “users” to the role using:</a:t>
            </a:r>
          </a:p>
          <a:p>
            <a:pPr lvl="1"/>
            <a:r>
              <a:rPr lang="en-US" altLang="en-US" b="1" dirty="0"/>
              <a:t>grant</a:t>
            </a:r>
            <a:r>
              <a:rPr lang="en-US" altLang="en-US" dirty="0"/>
              <a:t>  &lt;role&gt; </a:t>
            </a:r>
            <a:r>
              <a:rPr lang="en-US" altLang="en-US" b="1" dirty="0"/>
              <a:t>to </a:t>
            </a:r>
            <a:r>
              <a:rPr lang="en-US" altLang="en-US" dirty="0"/>
              <a:t>&lt;users&gt;</a:t>
            </a:r>
          </a:p>
          <a:p>
            <a:endParaRPr lang="en-US" altLang="en-US" sz="1500" dirty="0"/>
          </a:p>
        </p:txBody>
      </p:sp>
    </p:spTree>
    <p:extLst>
      <p:ext uri="{BB962C8B-B14F-4D97-AF65-F5344CB8AC3E}">
        <p14:creationId xmlns:p14="http://schemas.microsoft.com/office/powerpoint/2010/main" val="40363062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 Example</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47774"/>
            <a:ext cx="5692834" cy="3677840"/>
          </a:xfrm>
        </p:spPr>
        <p:txBody>
          <a:bodyPr/>
          <a:lstStyle/>
          <a:p>
            <a:r>
              <a:rPr lang="en-US" altLang="en-US" b="1" dirty="0"/>
              <a:t>create role</a:t>
            </a:r>
            <a:r>
              <a:rPr lang="en-US" altLang="en-US" dirty="0"/>
              <a:t> instructor;</a:t>
            </a:r>
          </a:p>
          <a:p>
            <a:r>
              <a:rPr lang="en-US" altLang="en-US" b="1" dirty="0"/>
              <a:t>grant</a:t>
            </a:r>
            <a:r>
              <a:rPr lang="en-US" altLang="en-US" dirty="0"/>
              <a:t> </a:t>
            </a:r>
            <a:r>
              <a:rPr lang="en-US" altLang="en-US" i="1" dirty="0"/>
              <a:t>instructor</a:t>
            </a:r>
            <a:r>
              <a:rPr lang="en-US" altLang="en-US" b="1" dirty="0"/>
              <a:t> to </a:t>
            </a:r>
            <a:r>
              <a:rPr lang="en-US" altLang="en-US" dirty="0" err="1"/>
              <a:t>Amit</a:t>
            </a:r>
            <a:r>
              <a:rPr lang="en-US" altLang="en-US" b="1" dirty="0"/>
              <a:t>;</a:t>
            </a:r>
            <a:endParaRPr lang="en-US" altLang="en-US" dirty="0"/>
          </a:p>
          <a:p>
            <a:r>
              <a:rPr lang="en-US" altLang="en-US" dirty="0"/>
              <a:t>Privileges can be granted to roles:</a:t>
            </a:r>
          </a:p>
          <a:p>
            <a:pPr lvl="1"/>
            <a:r>
              <a:rPr lang="en-US" altLang="en-US" b="1" dirty="0"/>
              <a:t>grant</a:t>
            </a:r>
            <a:r>
              <a:rPr lang="en-US" altLang="en-US" dirty="0"/>
              <a:t> </a:t>
            </a:r>
            <a:r>
              <a:rPr lang="en-US" altLang="en-US" b="1" dirty="0"/>
              <a:t>select</a:t>
            </a:r>
            <a:r>
              <a:rPr lang="en-US" altLang="en-US" dirty="0"/>
              <a:t> </a:t>
            </a:r>
            <a:r>
              <a:rPr lang="en-US" altLang="en-US" b="1" dirty="0"/>
              <a:t>on</a:t>
            </a:r>
            <a:r>
              <a:rPr lang="en-US" altLang="en-US" dirty="0"/>
              <a:t> </a:t>
            </a:r>
            <a:r>
              <a:rPr lang="en-US" altLang="en-US" i="1" dirty="0"/>
              <a:t>takes</a:t>
            </a:r>
            <a:r>
              <a:rPr lang="en-US" altLang="en-US" dirty="0"/>
              <a:t> </a:t>
            </a:r>
            <a:r>
              <a:rPr lang="en-US" altLang="en-US" b="1" dirty="0"/>
              <a:t>to</a:t>
            </a:r>
            <a:r>
              <a:rPr lang="en-US" altLang="en-US" dirty="0"/>
              <a:t> </a:t>
            </a:r>
            <a:r>
              <a:rPr lang="en-US" altLang="en-US" i="1" dirty="0"/>
              <a:t>instructor</a:t>
            </a:r>
            <a:r>
              <a:rPr lang="en-US" altLang="en-US" dirty="0"/>
              <a:t>;</a:t>
            </a:r>
          </a:p>
          <a:p>
            <a:r>
              <a:rPr lang="en-US" altLang="en-US" dirty="0"/>
              <a:t>Roles can be granted to users, as well as to other roles</a:t>
            </a:r>
          </a:p>
          <a:p>
            <a:pPr lvl="1"/>
            <a:r>
              <a:rPr lang="en-US" altLang="en-US" b="1" dirty="0"/>
              <a:t>create</a:t>
            </a:r>
            <a:r>
              <a:rPr lang="en-US" altLang="en-US" dirty="0"/>
              <a:t> </a:t>
            </a:r>
            <a:r>
              <a:rPr lang="en-US" altLang="en-US" b="1" dirty="0"/>
              <a:t>role</a:t>
            </a:r>
            <a:r>
              <a:rPr lang="en-US" altLang="en-US" dirty="0"/>
              <a:t> </a:t>
            </a:r>
            <a:r>
              <a:rPr lang="en-US" altLang="en-US" i="1" dirty="0" err="1"/>
              <a:t>teaching_assistant</a:t>
            </a:r>
            <a:endParaRPr lang="en-US" altLang="en-US" i="1" dirty="0"/>
          </a:p>
          <a:p>
            <a:pPr lvl="1"/>
            <a:r>
              <a:rPr lang="en-US" altLang="en-US" b="1" dirty="0"/>
              <a:t>grant</a:t>
            </a:r>
            <a:r>
              <a:rPr lang="en-US" altLang="en-US" dirty="0"/>
              <a:t> </a:t>
            </a:r>
            <a:r>
              <a:rPr lang="en-US" altLang="en-US" i="1" dirty="0" err="1"/>
              <a:t>teaching_assistant</a:t>
            </a:r>
            <a:r>
              <a:rPr lang="en-US" altLang="en-US" dirty="0"/>
              <a:t> </a:t>
            </a:r>
            <a:r>
              <a:rPr lang="en-US" altLang="en-US" b="1" dirty="0"/>
              <a:t>to</a:t>
            </a:r>
            <a:r>
              <a:rPr lang="en-US" altLang="en-US" dirty="0"/>
              <a:t> </a:t>
            </a:r>
            <a:r>
              <a:rPr lang="en-US" altLang="en-US" i="1" dirty="0"/>
              <a:t>instructor</a:t>
            </a:r>
            <a:r>
              <a:rPr lang="en-US" altLang="en-US" dirty="0"/>
              <a:t>;</a:t>
            </a:r>
          </a:p>
          <a:p>
            <a:pPr lvl="2"/>
            <a:r>
              <a:rPr lang="en-US" altLang="en-US" i="1" dirty="0"/>
              <a:t>Instructor</a:t>
            </a:r>
            <a:r>
              <a:rPr lang="en-US" altLang="en-US" dirty="0"/>
              <a:t> inherits all privileges of </a:t>
            </a:r>
            <a:r>
              <a:rPr lang="en-US" altLang="en-US" i="1" dirty="0" err="1"/>
              <a:t>teaching_assistant</a:t>
            </a:r>
            <a:endParaRPr lang="en-US" altLang="en-US" i="1" dirty="0"/>
          </a:p>
          <a:p>
            <a:r>
              <a:rPr lang="en-US" altLang="en-US" dirty="0"/>
              <a:t>Chain of roles</a:t>
            </a:r>
          </a:p>
          <a:p>
            <a:pPr lvl="1"/>
            <a:r>
              <a:rPr lang="en-US" altLang="en-US" b="1" dirty="0"/>
              <a:t>create</a:t>
            </a:r>
            <a:r>
              <a:rPr lang="en-US" altLang="en-US" dirty="0"/>
              <a:t> </a:t>
            </a:r>
            <a:r>
              <a:rPr lang="en-US" altLang="en-US" b="1" dirty="0"/>
              <a:t>role</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instructor</a:t>
            </a:r>
            <a:r>
              <a:rPr lang="en-US" altLang="en-US" dirty="0"/>
              <a:t> </a:t>
            </a:r>
            <a:r>
              <a:rPr lang="en-US" altLang="en-US" b="1" dirty="0"/>
              <a:t>to</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dean</a:t>
            </a:r>
            <a:r>
              <a:rPr lang="en-US" altLang="en-US" dirty="0"/>
              <a:t> </a:t>
            </a:r>
            <a:r>
              <a:rPr lang="en-US" altLang="en-US" b="1" dirty="0"/>
              <a:t>to</a:t>
            </a:r>
            <a:r>
              <a:rPr lang="en-US" altLang="en-US" dirty="0"/>
              <a:t> Satoshi;</a:t>
            </a:r>
          </a:p>
          <a:p>
            <a:endParaRPr lang="en-US" altLang="en-US" sz="1500" dirty="0"/>
          </a:p>
        </p:txBody>
      </p:sp>
    </p:spTree>
    <p:extLst>
      <p:ext uri="{BB962C8B-B14F-4D97-AF65-F5344CB8AC3E}">
        <p14:creationId xmlns:p14="http://schemas.microsoft.com/office/powerpoint/2010/main" val="9008259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defRPr/>
            </a:pPr>
            <a:r>
              <a:rPr lang="en-US" dirty="0">
                <a:ea typeface="+mj-ea"/>
              </a:rPr>
              <a:t>Authorization on Views</a:t>
            </a:r>
          </a:p>
        </p:txBody>
      </p:sp>
      <p:sp>
        <p:nvSpPr>
          <p:cNvPr id="88067" name="Rectangle 3"/>
          <p:cNvSpPr>
            <a:spLocks noGrp="1" noChangeArrowheads="1"/>
          </p:cNvSpPr>
          <p:nvPr>
            <p:ph type="body" idx="1"/>
          </p:nvPr>
        </p:nvSpPr>
        <p:spPr>
          <a:xfrm>
            <a:off x="1719263" y="884350"/>
            <a:ext cx="5709128" cy="2797664"/>
          </a:xfrm>
        </p:spPr>
        <p:txBody>
          <a:bodyPr/>
          <a:lstStyle/>
          <a:p>
            <a:r>
              <a:rPr lang="en-US" altLang="en-US" b="1" dirty="0"/>
              <a:t>create view  </a:t>
            </a:r>
            <a:r>
              <a:rPr lang="en-US" altLang="en-US" i="1" dirty="0" err="1"/>
              <a:t>geo_instructor</a:t>
            </a:r>
            <a:r>
              <a:rPr lang="en-US" altLang="en-US" i="1" dirty="0"/>
              <a:t> </a:t>
            </a:r>
            <a:r>
              <a:rPr lang="en-US" altLang="en-US" b="1" dirty="0"/>
              <a:t>as</a:t>
            </a:r>
            <a:br>
              <a:rPr lang="en-US" altLang="en-US" b="1" dirty="0"/>
            </a:br>
            <a:r>
              <a:rPr lang="en-US" altLang="en-US" dirty="0"/>
              <a:t>(</a:t>
            </a:r>
            <a:r>
              <a:rPr lang="en-US" altLang="en-US" b="1" dirty="0"/>
              <a:t>select </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a:t>dept_name </a:t>
            </a:r>
            <a:r>
              <a:rPr lang="en-US" altLang="en-US" dirty="0"/>
              <a:t>= 'Geology');</a:t>
            </a:r>
          </a:p>
          <a:p>
            <a:r>
              <a:rPr lang="en-US" altLang="en-US" b="1" dirty="0"/>
              <a:t>grant select on </a:t>
            </a:r>
            <a:r>
              <a:rPr lang="en-US" altLang="en-US" i="1" dirty="0" err="1"/>
              <a:t>geo_instructor</a:t>
            </a:r>
            <a:r>
              <a:rPr lang="en-US" altLang="en-US" i="1" dirty="0"/>
              <a:t> </a:t>
            </a:r>
            <a:r>
              <a:rPr lang="en-US" altLang="en-US" b="1" dirty="0"/>
              <a:t>to </a:t>
            </a:r>
            <a:r>
              <a:rPr lang="en-US" altLang="en-US" i="1" dirty="0"/>
              <a:t> </a:t>
            </a:r>
            <a:r>
              <a:rPr lang="en-US" altLang="en-US" i="1" dirty="0" err="1"/>
              <a:t>geo_staff</a:t>
            </a:r>
            <a:endParaRPr lang="en-US" altLang="en-US" i="1" dirty="0"/>
          </a:p>
          <a:p>
            <a:r>
              <a:rPr lang="en-US" altLang="en-US" dirty="0"/>
              <a:t>Suppose that a  </a:t>
            </a:r>
            <a:r>
              <a:rPr lang="en-US" altLang="en-US" i="1" dirty="0" err="1"/>
              <a:t>geo_staff</a:t>
            </a:r>
            <a:r>
              <a:rPr lang="en-US" altLang="en-US" dirty="0"/>
              <a:t> member issues</a:t>
            </a:r>
          </a:p>
          <a:p>
            <a:pPr lvl="1"/>
            <a:r>
              <a:rPr lang="en-US" altLang="en-US" b="1" dirty="0"/>
              <a:t>select </a:t>
            </a:r>
            <a:r>
              <a:rPr lang="en-US" altLang="en-US" dirty="0"/>
              <a:t>*</a:t>
            </a:r>
            <a:br>
              <a:rPr lang="en-US" altLang="en-US" dirty="0"/>
            </a:br>
            <a:r>
              <a:rPr lang="en-US" altLang="en-US" b="1" dirty="0"/>
              <a:t>from </a:t>
            </a:r>
            <a:r>
              <a:rPr lang="en-US" altLang="en-US" i="1" dirty="0" err="1"/>
              <a:t>geo_instructor</a:t>
            </a:r>
            <a:r>
              <a:rPr lang="en-US" altLang="en-US" dirty="0"/>
              <a:t>;</a:t>
            </a:r>
          </a:p>
          <a:p>
            <a:r>
              <a:rPr lang="en-US" altLang="en-US" dirty="0"/>
              <a:t>What if </a:t>
            </a:r>
          </a:p>
          <a:p>
            <a:pPr lvl="1"/>
            <a:r>
              <a:rPr lang="en-US" altLang="en-US" i="1" dirty="0" err="1"/>
              <a:t>geo_staff</a:t>
            </a:r>
            <a:r>
              <a:rPr lang="en-US" altLang="en-US" dirty="0"/>
              <a:t> does not have permissions on </a:t>
            </a:r>
            <a:r>
              <a:rPr lang="en-US" altLang="en-US" i="1" dirty="0"/>
              <a:t>instructor?</a:t>
            </a:r>
          </a:p>
          <a:p>
            <a:pPr lvl="1"/>
            <a:r>
              <a:rPr lang="en-US" altLang="en-US" dirty="0"/>
              <a:t>Creator of view did not have some permissions on </a:t>
            </a:r>
            <a:r>
              <a:rPr lang="en-US" altLang="en-US" i="1" dirty="0"/>
              <a:t>instructor?</a:t>
            </a:r>
            <a:endParaRPr lang="en-US" altLang="en-US" dirty="0"/>
          </a:p>
          <a:p>
            <a:endParaRPr lang="en-US" altLang="en-US" dirty="0"/>
          </a:p>
        </p:txBody>
      </p:sp>
    </p:spTree>
    <p:extLst>
      <p:ext uri="{BB962C8B-B14F-4D97-AF65-F5344CB8AC3E}">
        <p14:creationId xmlns:p14="http://schemas.microsoft.com/office/powerpoint/2010/main" val="4882338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a:defRPr/>
            </a:pPr>
            <a:r>
              <a:rPr lang="en-US" dirty="0">
                <a:ea typeface="+mj-ea"/>
              </a:rPr>
              <a:t>Other Authorization Features</a:t>
            </a:r>
          </a:p>
        </p:txBody>
      </p:sp>
      <p:sp>
        <p:nvSpPr>
          <p:cNvPr id="89091" name="Rectangle 3"/>
          <p:cNvSpPr>
            <a:spLocks noGrp="1" noChangeArrowheads="1"/>
          </p:cNvSpPr>
          <p:nvPr>
            <p:ph type="body" idx="1"/>
          </p:nvPr>
        </p:nvSpPr>
        <p:spPr>
          <a:xfrm>
            <a:off x="1719263" y="820342"/>
            <a:ext cx="5782369" cy="2764107"/>
          </a:xfrm>
        </p:spPr>
        <p:txBody>
          <a:bodyPr/>
          <a:lstStyle/>
          <a:p>
            <a:r>
              <a:rPr lang="en-US" altLang="en-US" b="1" dirty="0"/>
              <a:t>references</a:t>
            </a:r>
            <a:r>
              <a:rPr lang="en-US" altLang="en-US" dirty="0"/>
              <a:t> privilege to create foreign key</a:t>
            </a:r>
          </a:p>
          <a:p>
            <a:pPr lvl="1"/>
            <a:r>
              <a:rPr lang="en-US" altLang="en-US" b="1" dirty="0"/>
              <a:t>grant reference </a:t>
            </a:r>
            <a:r>
              <a:rPr lang="en-US" altLang="en-US" dirty="0"/>
              <a:t>(</a:t>
            </a:r>
            <a:r>
              <a:rPr lang="en-US" altLang="en-US" i="1" dirty="0"/>
              <a:t>dept_name</a:t>
            </a:r>
            <a:r>
              <a:rPr lang="en-US" altLang="en-US" dirty="0"/>
              <a:t>) </a:t>
            </a:r>
            <a:r>
              <a:rPr lang="en-US" altLang="en-US" b="1" dirty="0"/>
              <a:t>on </a:t>
            </a:r>
            <a:r>
              <a:rPr lang="en-US" altLang="en-US" i="1" dirty="0"/>
              <a:t>department </a:t>
            </a:r>
            <a:r>
              <a:rPr lang="en-US" altLang="en-US" b="1" dirty="0"/>
              <a:t>to </a:t>
            </a:r>
            <a:r>
              <a:rPr lang="en-US" altLang="en-US" dirty="0"/>
              <a:t>Mariano;</a:t>
            </a:r>
          </a:p>
          <a:p>
            <a:pPr lvl="1"/>
            <a:r>
              <a:rPr lang="en-US" altLang="en-US" dirty="0"/>
              <a:t>Why is this required?</a:t>
            </a:r>
          </a:p>
          <a:p>
            <a:r>
              <a:rPr lang="en-US" altLang="en-US" dirty="0"/>
              <a:t>transfer of privileges</a:t>
            </a:r>
          </a:p>
          <a:p>
            <a:pPr lvl="1"/>
            <a:r>
              <a:rPr lang="en-US" altLang="en-US" b="1" dirty="0"/>
              <a:t>grant select on </a:t>
            </a:r>
            <a:r>
              <a:rPr lang="en-US" altLang="en-US" i="1" dirty="0"/>
              <a:t>department </a:t>
            </a:r>
            <a:r>
              <a:rPr lang="en-US" altLang="en-US" b="1" dirty="0"/>
              <a:t>to </a:t>
            </a:r>
            <a:r>
              <a:rPr lang="en-US" altLang="en-US" dirty="0" err="1"/>
              <a:t>Amit</a:t>
            </a:r>
            <a:r>
              <a:rPr lang="en-US" altLang="en-US" dirty="0"/>
              <a:t> </a:t>
            </a:r>
            <a:r>
              <a:rPr lang="en-US" altLang="en-US" b="1" dirty="0"/>
              <a:t>with grant option</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cascade</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restrict</a:t>
            </a:r>
            <a:r>
              <a:rPr lang="en-US" altLang="en-US" dirty="0"/>
              <a:t>;</a:t>
            </a:r>
          </a:p>
          <a:p>
            <a:pPr lvl="1"/>
            <a:r>
              <a:rPr lang="en-US" altLang="en-US" dirty="0"/>
              <a:t>And more!</a:t>
            </a:r>
          </a:p>
        </p:txBody>
      </p:sp>
      <p:sp>
        <p:nvSpPr>
          <p:cNvPr id="2" name="TextBox 1">
            <a:extLst>
              <a:ext uri="{FF2B5EF4-FFF2-40B4-BE49-F238E27FC236}">
                <a16:creationId xmlns:a16="http://schemas.microsoft.com/office/drawing/2014/main" id="{3BFD4D67-A653-7245-A0D1-A283FB9407F1}"/>
              </a:ext>
            </a:extLst>
          </p:cNvPr>
          <p:cNvSpPr txBox="1"/>
          <p:nvPr/>
        </p:nvSpPr>
        <p:spPr>
          <a:xfrm>
            <a:off x="838200" y="3213154"/>
            <a:ext cx="6918754"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Like in many other cases, SQL DBMS have product specific variations.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Switch to notebook.</a:t>
            </a:r>
          </a:p>
        </p:txBody>
      </p:sp>
    </p:spTree>
    <p:extLst>
      <p:ext uri="{BB962C8B-B14F-4D97-AF65-F5344CB8AC3E}">
        <p14:creationId xmlns:p14="http://schemas.microsoft.com/office/powerpoint/2010/main" val="611216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Model and Concepts</a:t>
            </a:r>
          </a:p>
        </p:txBody>
      </p:sp>
      <p:sp>
        <p:nvSpPr>
          <p:cNvPr id="2" name="TextBox 9">
            <a:extLst>
              <a:ext uri="{FF2B5EF4-FFF2-40B4-BE49-F238E27FC236}">
                <a16:creationId xmlns:a16="http://schemas.microsoft.com/office/drawing/2014/main" id="{CE983E8F-CF3F-C06B-D481-6840C9954F7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7: ER, Relational, SQL VI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619326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Advanced SQL</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03314DEF-DFE9-4494-8766-E06E43289CB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7: ER, Relational, SQL VI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11130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Recursive Queries</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srgbClr val="FFFF00"/>
                </a:solidFill>
                <a:effectLst/>
                <a:uLnTx/>
                <a:uFillTx/>
                <a:latin typeface="Calibri" charset="0"/>
                <a:ea typeface="ＭＳ Ｐゴシック" charset="-128"/>
                <a:cs typeface="+mn-cs"/>
              </a:rPr>
              <a:t>I do not recommend this.</a:t>
            </a:r>
          </a:p>
        </p:txBody>
      </p:sp>
      <p:sp>
        <p:nvSpPr>
          <p:cNvPr id="3" name="TextBox 9">
            <a:extLst>
              <a:ext uri="{FF2B5EF4-FFF2-40B4-BE49-F238E27FC236}">
                <a16:creationId xmlns:a16="http://schemas.microsoft.com/office/drawing/2014/main" id="{45D4FF80-DF2A-B72C-D3DA-F7F63E81EB2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7: ER, Relational, SQL VI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591796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3356373" y="1869282"/>
            <a:ext cx="3515915" cy="1394222"/>
          </a:xfrm>
        </p:spPr>
        <p:txBody>
          <a:bodyPr/>
          <a:lstStyle/>
          <a:p>
            <a:pPr>
              <a:buFont typeface="Monotype Sorts" charset="2"/>
              <a:buNone/>
              <a:defRPr/>
            </a:pPr>
            <a:r>
              <a:rPr lang="en-US" altLang="en-US" sz="2400" b="1" dirty="0">
                <a:solidFill>
                  <a:srgbClr val="002060"/>
                </a:solidFill>
                <a:latin typeface="+mj-lt"/>
                <a:cs typeface="+mj-cs"/>
              </a:rPr>
              <a:t>Recursive Queries</a:t>
            </a:r>
          </a:p>
        </p:txBody>
      </p:sp>
      <p:sp>
        <p:nvSpPr>
          <p:cNvPr id="54275" name="Rectangle 4"/>
          <p:cNvSpPr>
            <a:spLocks noChangeArrowheads="1"/>
          </p:cNvSpPr>
          <p:nvPr/>
        </p:nvSpPr>
        <p:spPr bwMode="auto">
          <a:xfrm>
            <a:off x="2219326" y="-572691"/>
            <a:ext cx="1847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Recursion in SQL</a:t>
            </a:r>
          </a:p>
        </p:txBody>
      </p:sp>
      <p:sp>
        <p:nvSpPr>
          <p:cNvPr id="55299" name="Rectangle 3"/>
          <p:cNvSpPr>
            <a:spLocks noGrp="1" noChangeArrowheads="1"/>
          </p:cNvSpPr>
          <p:nvPr>
            <p:ph type="body" idx="1"/>
          </p:nvPr>
        </p:nvSpPr>
        <p:spPr>
          <a:xfrm>
            <a:off x="1719263" y="785813"/>
            <a:ext cx="5834063" cy="3677841"/>
          </a:xfrm>
        </p:spPr>
        <p:txBody>
          <a:bodyPr/>
          <a:lstStyle/>
          <a:p>
            <a:r>
              <a:rPr lang="en-US" altLang="en-US" dirty="0"/>
              <a:t>SQL:1999 permits recursive view definition</a:t>
            </a:r>
          </a:p>
          <a:p>
            <a:r>
              <a:rPr lang="en-US" altLang="en-US" dirty="0"/>
              <a:t>Example: find which courses are a prerequisite, whether directly or indirectly, for a specific course </a:t>
            </a:r>
            <a:br>
              <a:rPr lang="en-US" altLang="en-US" dirty="0"/>
            </a:br>
            <a:r>
              <a:rPr lang="en-US" altLang="en-US" b="1" dirty="0"/>
              <a:t>with recursive </a:t>
            </a:r>
            <a:r>
              <a:rPr lang="en-US" altLang="en-US" i="1" dirty="0" err="1"/>
              <a:t>rec_prereq</a:t>
            </a:r>
            <a:r>
              <a:rPr lang="en-US" altLang="en-US" dirty="0"/>
              <a:t>(</a:t>
            </a:r>
            <a:r>
              <a:rPr lang="en-US" altLang="en-US" i="1" dirty="0" err="1"/>
              <a:t>course_id</a:t>
            </a:r>
            <a:r>
              <a:rPr lang="en-US" altLang="en-US" dirty="0"/>
              <a:t>, </a:t>
            </a:r>
            <a:r>
              <a:rPr lang="en-US" altLang="en-US" i="1" dirty="0" err="1"/>
              <a:t>prereq_id</a:t>
            </a:r>
            <a:r>
              <a:rPr lang="en-US" altLang="en-US" dirty="0"/>
              <a:t>) </a:t>
            </a:r>
            <a:r>
              <a:rPr lang="en-US" altLang="en-US" b="1" dirty="0"/>
              <a:t>as </a:t>
            </a:r>
            <a:r>
              <a:rPr lang="en-US" altLang="en-US" dirty="0"/>
              <a:t>(</a:t>
            </a:r>
            <a:br>
              <a:rPr lang="en-US" altLang="en-US" dirty="0"/>
            </a:br>
            <a:r>
              <a:rPr lang="en-US" altLang="en-US" dirty="0"/>
              <a:t>        </a:t>
            </a:r>
            <a:r>
              <a:rPr lang="en-US" altLang="en-US" b="1" dirty="0"/>
              <a:t>select </a:t>
            </a:r>
            <a:r>
              <a:rPr lang="en-US" altLang="en-US" i="1" dirty="0" err="1"/>
              <a:t>course_id</a:t>
            </a:r>
            <a:r>
              <a:rPr lang="en-US" altLang="en-US" dirty="0"/>
              <a:t>, </a:t>
            </a:r>
            <a:r>
              <a:rPr lang="en-US" altLang="en-US" i="1" dirty="0" err="1"/>
              <a:t>prereq_id</a:t>
            </a:r>
            <a:br>
              <a:rPr lang="en-US" altLang="en-US" i="1" dirty="0"/>
            </a:br>
            <a:r>
              <a:rPr lang="en-US" altLang="en-US" i="1" dirty="0"/>
              <a:t>        </a:t>
            </a:r>
            <a:r>
              <a:rPr lang="en-US" altLang="en-US" b="1" dirty="0"/>
              <a:t>from </a:t>
            </a:r>
            <a:r>
              <a:rPr lang="en-US" altLang="en-US" i="1" dirty="0" err="1"/>
              <a:t>prereq</a:t>
            </a:r>
            <a:br>
              <a:rPr lang="en-US" altLang="en-US" i="1" dirty="0"/>
            </a:br>
            <a:r>
              <a:rPr lang="en-US" altLang="en-US" i="1" dirty="0"/>
              <a:t>    </a:t>
            </a:r>
            <a:r>
              <a:rPr lang="en-US" altLang="en-US" b="1" dirty="0"/>
              <a:t>union</a:t>
            </a:r>
            <a:br>
              <a:rPr lang="en-US" altLang="en-US" b="1" dirty="0"/>
            </a:br>
            <a:r>
              <a:rPr lang="en-US" altLang="en-US" b="1" dirty="0"/>
              <a:t>        select </a:t>
            </a:r>
            <a:r>
              <a:rPr lang="en-US" altLang="en-US" i="1" dirty="0" err="1"/>
              <a:t>rec_prereq</a:t>
            </a:r>
            <a:r>
              <a:rPr lang="en-US" altLang="en-US" dirty="0" err="1"/>
              <a:t>.</a:t>
            </a:r>
            <a:r>
              <a:rPr lang="en-US" altLang="en-US" i="1" dirty="0" err="1"/>
              <a:t>course_id</a:t>
            </a:r>
            <a:r>
              <a:rPr lang="en-US" altLang="en-US" b="1" dirty="0"/>
              <a:t>, </a:t>
            </a:r>
            <a:r>
              <a:rPr lang="en-US" altLang="en-US" i="1" dirty="0" err="1"/>
              <a:t>prereq</a:t>
            </a:r>
            <a:r>
              <a:rPr lang="en-US" altLang="en-US" dirty="0" err="1"/>
              <a:t>.</a:t>
            </a:r>
            <a:r>
              <a:rPr lang="en-US" altLang="en-US" i="1" dirty="0" err="1"/>
              <a:t>prereq_id</a:t>
            </a:r>
            <a:r>
              <a:rPr lang="en-US" altLang="en-US" dirty="0"/>
              <a:t>, </a:t>
            </a:r>
            <a:br>
              <a:rPr lang="en-US" altLang="en-US" i="1" dirty="0"/>
            </a:br>
            <a:r>
              <a:rPr lang="en-US" altLang="en-US" i="1" dirty="0"/>
              <a:t>        </a:t>
            </a:r>
            <a:r>
              <a:rPr lang="en-US" altLang="en-US" b="1" dirty="0"/>
              <a:t>from </a:t>
            </a:r>
            <a:r>
              <a:rPr lang="en-US" altLang="en-US" i="1" dirty="0" err="1"/>
              <a:t>rec_rereq</a:t>
            </a:r>
            <a:r>
              <a:rPr lang="en-US" altLang="en-US" dirty="0"/>
              <a:t>, </a:t>
            </a:r>
            <a:r>
              <a:rPr lang="en-US" altLang="en-US" i="1" dirty="0" err="1"/>
              <a:t>prereq</a:t>
            </a:r>
            <a:br>
              <a:rPr lang="en-US" altLang="en-US" i="1" dirty="0"/>
            </a:br>
            <a:r>
              <a:rPr lang="en-US" altLang="en-US" i="1" dirty="0"/>
              <a:t>        </a:t>
            </a:r>
            <a:r>
              <a:rPr lang="en-US" altLang="en-US" b="1" dirty="0"/>
              <a:t>where </a:t>
            </a:r>
            <a:r>
              <a:rPr lang="en-US" altLang="en-US" i="1" dirty="0" err="1"/>
              <a:t>rec_prereq</a:t>
            </a:r>
            <a:r>
              <a:rPr lang="en-US" altLang="en-US" dirty="0" err="1"/>
              <a:t>.</a:t>
            </a:r>
            <a:r>
              <a:rPr lang="en-US" altLang="en-US" i="1" dirty="0" err="1"/>
              <a:t>prereq_id</a:t>
            </a:r>
            <a:r>
              <a:rPr lang="en-US" altLang="en-US" i="1" dirty="0"/>
              <a:t> </a:t>
            </a:r>
            <a:r>
              <a:rPr lang="en-US" altLang="en-US" dirty="0"/>
              <a:t>= </a:t>
            </a:r>
            <a:r>
              <a:rPr lang="en-US" altLang="en-US" i="1" dirty="0" err="1"/>
              <a:t>prereq</a:t>
            </a:r>
            <a:r>
              <a:rPr lang="en-US" altLang="en-US" dirty="0" err="1"/>
              <a:t>.</a:t>
            </a:r>
            <a:r>
              <a:rPr lang="en-US" altLang="en-US" i="1" dirty="0" err="1"/>
              <a:t>course_id</a:t>
            </a:r>
            <a:br>
              <a:rPr lang="en-US" altLang="en-US" i="1" dirty="0"/>
            </a:br>
            <a:r>
              <a:rPr lang="en-US" altLang="en-US" i="1" dirty="0"/>
              <a:t>    </a:t>
            </a:r>
            <a:r>
              <a:rPr lang="en-US" altLang="en-US" dirty="0"/>
              <a:t>)</a:t>
            </a:r>
            <a:br>
              <a:rPr lang="en-US" altLang="en-US" dirty="0"/>
            </a:br>
            <a:r>
              <a:rPr lang="en-US" altLang="en-US" b="1" dirty="0"/>
              <a:t>select </a:t>
            </a:r>
            <a:r>
              <a:rPr lang="en-US" altLang="en-US" dirty="0"/>
              <a:t>∗</a:t>
            </a:r>
            <a:br>
              <a:rPr lang="en-US" altLang="en-US" dirty="0"/>
            </a:br>
            <a:r>
              <a:rPr lang="en-US" altLang="en-US" b="1" dirty="0"/>
              <a:t>from </a:t>
            </a:r>
            <a:r>
              <a:rPr lang="en-US" altLang="en-US" i="1" dirty="0" err="1"/>
              <a:t>rec_prereq</a:t>
            </a:r>
            <a:r>
              <a:rPr lang="en-US" altLang="en-US" dirty="0"/>
              <a:t>;</a:t>
            </a:r>
          </a:p>
          <a:p>
            <a:pPr>
              <a:buFont typeface="Monotype Sorts" charset="2"/>
              <a:buNone/>
            </a:pPr>
            <a:r>
              <a:rPr lang="en-US" altLang="en-US" i="1" dirty="0"/>
              <a:t>	</a:t>
            </a:r>
            <a:r>
              <a:rPr lang="en-US" altLang="en-US" dirty="0"/>
              <a:t>This example view, </a:t>
            </a:r>
            <a:r>
              <a:rPr lang="en-US" altLang="en-US" i="1" dirty="0" err="1"/>
              <a:t>rec_prereq</a:t>
            </a:r>
            <a:r>
              <a:rPr lang="en-US" altLang="en-US" i="1" dirty="0"/>
              <a:t>,</a:t>
            </a:r>
            <a:r>
              <a:rPr lang="en-US" altLang="en-US" dirty="0"/>
              <a:t> is called the </a:t>
            </a:r>
            <a:r>
              <a:rPr lang="en-US" altLang="en-US" i="1" dirty="0"/>
              <a:t>transitive closure</a:t>
            </a:r>
            <a:r>
              <a:rPr lang="en-US" altLang="en-US" dirty="0"/>
              <a:t> of the </a:t>
            </a:r>
            <a:r>
              <a:rPr lang="en-US" altLang="en-US" i="1" dirty="0" err="1"/>
              <a:t>prereq</a:t>
            </a:r>
            <a:r>
              <a:rPr lang="en-US" altLang="en-US" i="1" dirty="0"/>
              <a:t> </a:t>
            </a:r>
            <a:r>
              <a:rPr lang="en-US" altLang="en-US" dirty="0"/>
              <a:t>relation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The Power of Recursion</a:t>
            </a:r>
          </a:p>
        </p:txBody>
      </p:sp>
      <p:sp>
        <p:nvSpPr>
          <p:cNvPr id="56323" name="Rectangle 3"/>
          <p:cNvSpPr>
            <a:spLocks noGrp="1" noChangeArrowheads="1"/>
          </p:cNvSpPr>
          <p:nvPr>
            <p:ph type="body" idx="1"/>
          </p:nvPr>
        </p:nvSpPr>
        <p:spPr>
          <a:xfrm>
            <a:off x="1719263" y="873919"/>
            <a:ext cx="5715786" cy="3927872"/>
          </a:xfrm>
        </p:spPr>
        <p:txBody>
          <a:bodyPr/>
          <a:lstStyle/>
          <a:p>
            <a:r>
              <a:rPr lang="en-US" altLang="en-US" dirty="0"/>
              <a:t>Recursive views make it possible to write queries, such as transitive closure queries, that cannot be written without recursion or iteration.</a:t>
            </a:r>
          </a:p>
          <a:p>
            <a:pPr lvl="1"/>
            <a:r>
              <a:rPr lang="en-US" altLang="en-US" dirty="0">
                <a:ea typeface="ＭＳ Ｐゴシック" panose="020B0600070205080204" pitchFamily="34" charset="-128"/>
              </a:rPr>
              <a:t>Intuition:  Without recursion, a non-recursive non-iterative program can perform only a fixed number of joins of </a:t>
            </a:r>
            <a:r>
              <a:rPr lang="en-US" altLang="en-US" i="1" dirty="0" err="1">
                <a:ea typeface="ＭＳ Ｐゴシック" panose="020B0600070205080204" pitchFamily="34" charset="-128"/>
              </a:rPr>
              <a:t>prereq</a:t>
            </a:r>
            <a:r>
              <a:rPr lang="en-US" altLang="en-US" dirty="0">
                <a:ea typeface="ＭＳ Ｐゴシック" panose="020B0600070205080204" pitchFamily="34" charset="-128"/>
              </a:rPr>
              <a:t> with itself</a:t>
            </a:r>
          </a:p>
          <a:p>
            <a:pPr lvl="2"/>
            <a:r>
              <a:rPr lang="en-US" altLang="en-US" dirty="0">
                <a:ea typeface="ＭＳ Ｐゴシック" panose="020B0600070205080204" pitchFamily="34" charset="-128"/>
              </a:rPr>
              <a:t>This can give only a fixed number of levels of managers</a:t>
            </a:r>
          </a:p>
          <a:p>
            <a:pPr lvl="2"/>
            <a:r>
              <a:rPr lang="en-US" altLang="en-US" dirty="0">
                <a:ea typeface="ＭＳ Ｐゴシック" panose="020B0600070205080204" pitchFamily="34" charset="-128"/>
              </a:rPr>
              <a:t>Given a fixed non-recursive query, we can construct a database with a greater number of levels of prerequisites on which the query will not work</a:t>
            </a:r>
          </a:p>
          <a:p>
            <a:pPr lvl="2"/>
            <a:r>
              <a:rPr lang="en-US" altLang="en-US" dirty="0">
                <a:ea typeface="ＭＳ Ｐゴシック" panose="020B0600070205080204" pitchFamily="34" charset="-128"/>
              </a:rPr>
              <a:t>Alternative: write a procedure to iterate as many times as required</a:t>
            </a:r>
          </a:p>
          <a:p>
            <a:pPr lvl="3"/>
            <a:r>
              <a:rPr lang="en-US" altLang="en-US" dirty="0">
                <a:ea typeface="ＭＳ Ｐゴシック" panose="020B0600070205080204" pitchFamily="34" charset="-128"/>
              </a:rPr>
              <a:t>See procedure </a:t>
            </a:r>
            <a:r>
              <a:rPr lang="en-US" altLang="en-US" i="1" dirty="0" err="1">
                <a:ea typeface="ＭＳ Ｐゴシック" panose="020B0600070205080204" pitchFamily="34" charset="-128"/>
              </a:rPr>
              <a:t>findAllPrereqs</a:t>
            </a:r>
            <a:r>
              <a:rPr lang="en-US" altLang="en-US" dirty="0">
                <a:ea typeface="ＭＳ Ｐゴシック" panose="020B0600070205080204" pitchFamily="34" charset="-128"/>
              </a:rPr>
              <a:t> in book</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The Power of Recursion</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5729102" cy="3677840"/>
          </a:xfrm>
        </p:spPr>
        <p:txBody>
          <a:bodyPr vert="horz" wrap="square" lIns="68580" tIns="45720" rIns="91440" bIns="45720" numCol="1" anchor="t" anchorCtr="0" compatLnSpc="1">
            <a:prstTxWarp prst="textNoShape">
              <a:avLst/>
            </a:prstTxWarp>
          </a:bodyPr>
          <a:lstStyle/>
          <a:p>
            <a:r>
              <a:rPr lang="en-US" altLang="en-US" dirty="0"/>
              <a:t>Computing transitive closure using iteration, adding successive tuples to </a:t>
            </a:r>
            <a:r>
              <a:rPr lang="en-US" altLang="en-US" i="1" dirty="0" err="1"/>
              <a:t>rec_prereq</a:t>
            </a:r>
            <a:endParaRPr lang="en-US" altLang="en-US" i="1" dirty="0"/>
          </a:p>
          <a:p>
            <a:pPr lvl="1"/>
            <a:r>
              <a:rPr lang="en-US" altLang="en-US" dirty="0">
                <a:ea typeface="ＭＳ Ｐゴシック" panose="020B0600070205080204" pitchFamily="34" charset="-128"/>
              </a:rPr>
              <a:t>The next slide shows a </a:t>
            </a:r>
            <a:r>
              <a:rPr lang="en-US" altLang="en-US" i="1" dirty="0" err="1">
                <a:ea typeface="ＭＳ Ｐゴシック" panose="020B0600070205080204" pitchFamily="34" charset="-128"/>
              </a:rPr>
              <a:t>prereq</a:t>
            </a:r>
            <a:r>
              <a:rPr lang="en-US" altLang="en-US" dirty="0">
                <a:ea typeface="ＭＳ Ｐゴシック" panose="020B0600070205080204" pitchFamily="34" charset="-128"/>
              </a:rPr>
              <a:t> relation</a:t>
            </a:r>
          </a:p>
          <a:p>
            <a:pPr lvl="1"/>
            <a:r>
              <a:rPr lang="en-US" altLang="en-US" dirty="0">
                <a:ea typeface="ＭＳ Ｐゴシック" panose="020B0600070205080204" pitchFamily="34" charset="-128"/>
              </a:rPr>
              <a:t>Each step of the iterative process constructs an extended version of </a:t>
            </a:r>
            <a:r>
              <a:rPr lang="en-US" altLang="en-US" i="1" dirty="0" err="1">
                <a:ea typeface="ＭＳ Ｐゴシック" panose="020B0600070205080204" pitchFamily="34" charset="-128"/>
              </a:rPr>
              <a:t>rec_prereq</a:t>
            </a:r>
            <a:r>
              <a:rPr lang="en-US" altLang="en-US" i="1" dirty="0">
                <a:ea typeface="ＭＳ Ｐゴシック" panose="020B0600070205080204" pitchFamily="34" charset="-128"/>
              </a:rPr>
              <a:t> </a:t>
            </a:r>
            <a:r>
              <a:rPr lang="en-US" altLang="en-US" dirty="0">
                <a:ea typeface="ＭＳ Ｐゴシック" panose="020B0600070205080204" pitchFamily="34" charset="-128"/>
              </a:rPr>
              <a:t>from its recursive definition.  </a:t>
            </a:r>
          </a:p>
          <a:p>
            <a:pPr lvl="1"/>
            <a:r>
              <a:rPr lang="en-US" altLang="en-US" dirty="0">
                <a:ea typeface="ＭＳ Ｐゴシック" panose="020B0600070205080204" pitchFamily="34" charset="-128"/>
              </a:rPr>
              <a:t>The final result is called the </a:t>
            </a:r>
            <a:r>
              <a:rPr lang="en-US" altLang="en-US" i="1" dirty="0">
                <a:ea typeface="ＭＳ Ｐゴシック" panose="020B0600070205080204" pitchFamily="34" charset="-128"/>
              </a:rPr>
              <a:t>fixed point </a:t>
            </a:r>
            <a:r>
              <a:rPr lang="en-US" altLang="en-US" dirty="0">
                <a:ea typeface="ＭＳ Ｐゴシック" panose="020B0600070205080204" pitchFamily="34" charset="-128"/>
              </a:rPr>
              <a:t> of the recursive view definition.</a:t>
            </a:r>
          </a:p>
          <a:p>
            <a:r>
              <a:rPr lang="en-US" altLang="en-US" dirty="0"/>
              <a:t>Recursive views are required to be </a:t>
            </a:r>
            <a:r>
              <a:rPr lang="en-US" altLang="en-US" b="1" dirty="0">
                <a:solidFill>
                  <a:srgbClr val="002060"/>
                </a:solidFill>
              </a:rPr>
              <a:t>monotonic</a:t>
            </a:r>
            <a:r>
              <a:rPr lang="en-US" altLang="en-US" i="1" dirty="0"/>
              <a:t>.  </a:t>
            </a:r>
            <a:r>
              <a:rPr lang="en-US" altLang="en-US" dirty="0"/>
              <a:t>That is, if we add tuples to </a:t>
            </a:r>
            <a:r>
              <a:rPr lang="en-US" altLang="en-US" i="1" dirty="0" err="1"/>
              <a:t>prereq</a:t>
            </a:r>
            <a:r>
              <a:rPr lang="en-US" altLang="en-US" dirty="0"/>
              <a:t> the view </a:t>
            </a:r>
            <a:r>
              <a:rPr lang="en-US" altLang="en-US" i="1" dirty="0" err="1"/>
              <a:t>rec_prereq</a:t>
            </a:r>
            <a:r>
              <a:rPr lang="en-US" altLang="en-US" i="1" dirty="0"/>
              <a:t> </a:t>
            </a:r>
            <a:r>
              <a:rPr lang="en-US" altLang="en-US" dirty="0"/>
              <a:t>contains all of the tuples it contained before, plus possibly more</a:t>
            </a:r>
          </a:p>
          <a:p>
            <a:pPr indent="-274320"/>
            <a:endParaRPr lang="en-US" altLang="en-US" dirty="0"/>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1864519" y="54769"/>
            <a:ext cx="6057900" cy="457200"/>
          </a:xfrm>
        </p:spPr>
        <p:txBody>
          <a:bodyPr/>
          <a:lstStyle/>
          <a:p>
            <a:pPr>
              <a:defRPr/>
            </a:pPr>
            <a:r>
              <a:rPr lang="en-US" altLang="en-US">
                <a:effectLst>
                  <a:outerShdw blurRad="38100" dist="38100" dir="2700000" algn="tl">
                    <a:srgbClr val="C0C0C0"/>
                  </a:outerShdw>
                </a:effectLst>
              </a:rPr>
              <a:t>Example of Fixed-Point Computation</a:t>
            </a:r>
          </a:p>
        </p:txBody>
      </p:sp>
      <p:pic>
        <p:nvPicPr>
          <p:cNvPr id="58371" name="Picture 2" descr="C:\Users\as668\Desktop\Judi\5_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522" y="2655094"/>
            <a:ext cx="4032647" cy="1412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5" descr="C:\Users\as668\Desktop\Judi\5_1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75" y="898922"/>
            <a:ext cx="1493044" cy="152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a:t>
            </a:r>
          </a:p>
        </p:txBody>
      </p:sp>
      <p:sp>
        <p:nvSpPr>
          <p:cNvPr id="43011" name="Rectangle 3"/>
          <p:cNvSpPr>
            <a:spLocks noGrp="1" noChangeArrowheads="1"/>
          </p:cNvSpPr>
          <p:nvPr>
            <p:ph type="body" idx="1"/>
          </p:nvPr>
        </p:nvSpPr>
        <p:spPr>
          <a:xfrm>
            <a:off x="1719264" y="892029"/>
            <a:ext cx="5722444" cy="3103900"/>
          </a:xfrm>
        </p:spPr>
        <p:txBody>
          <a:bodyPr/>
          <a:lstStyle/>
          <a:p>
            <a:r>
              <a:rPr lang="en-US" altLang="en-US" dirty="0"/>
              <a:t>Consider a </a:t>
            </a:r>
            <a:r>
              <a:rPr lang="en-US" altLang="en-US" i="1" dirty="0"/>
              <a:t>section</a:t>
            </a:r>
            <a:r>
              <a:rPr lang="en-US" altLang="en-US" dirty="0"/>
              <a:t> entity, which is uniquely identified by a </a:t>
            </a:r>
            <a:r>
              <a:rPr lang="en-US" altLang="en-US" i="1" dirty="0" err="1"/>
              <a:t>course_id</a:t>
            </a:r>
            <a:r>
              <a:rPr lang="en-US" altLang="en-US" dirty="0"/>
              <a:t>, </a:t>
            </a:r>
            <a:r>
              <a:rPr lang="en-US" altLang="en-US" i="1" dirty="0"/>
              <a:t>semester, year</a:t>
            </a:r>
            <a:r>
              <a:rPr lang="en-US" altLang="en-US" dirty="0"/>
              <a:t>, and </a:t>
            </a:r>
            <a:r>
              <a:rPr lang="en-US" altLang="en-US" i="1" dirty="0" err="1"/>
              <a:t>sec_id</a:t>
            </a:r>
            <a:r>
              <a:rPr lang="en-US" altLang="en-US" dirty="0"/>
              <a:t>.</a:t>
            </a:r>
          </a:p>
          <a:p>
            <a:r>
              <a:rPr lang="en-US" altLang="en-US" dirty="0"/>
              <a:t>Clearly, section entities are related to course entities. Suppose we create a relationship set </a:t>
            </a:r>
            <a:r>
              <a:rPr lang="en-US" altLang="en-US" i="1" dirty="0" err="1"/>
              <a:t>sec_course</a:t>
            </a:r>
            <a:r>
              <a:rPr lang="en-US" altLang="en-US" dirty="0"/>
              <a:t> between entity sets </a:t>
            </a:r>
            <a:r>
              <a:rPr lang="en-US" altLang="en-US" i="1" dirty="0"/>
              <a:t>section</a:t>
            </a:r>
            <a:r>
              <a:rPr lang="en-US" altLang="en-US" dirty="0"/>
              <a:t> and </a:t>
            </a:r>
            <a:r>
              <a:rPr lang="en-US" altLang="en-US" i="1" dirty="0"/>
              <a:t>course</a:t>
            </a:r>
            <a:r>
              <a:rPr lang="en-US" altLang="en-US" dirty="0"/>
              <a:t>.</a:t>
            </a:r>
          </a:p>
          <a:p>
            <a:r>
              <a:rPr lang="en-US" altLang="en-US" dirty="0"/>
              <a:t>Note that the information in </a:t>
            </a:r>
            <a:r>
              <a:rPr lang="en-US" altLang="en-US" i="1" dirty="0" err="1"/>
              <a:t>sec_course</a:t>
            </a:r>
            <a:r>
              <a:rPr lang="en-US" altLang="en-US" dirty="0"/>
              <a:t> is redundant, since </a:t>
            </a:r>
            <a:r>
              <a:rPr lang="en-US" altLang="en-US" i="1" dirty="0"/>
              <a:t>section</a:t>
            </a:r>
            <a:r>
              <a:rPr lang="en-US" altLang="en-US" dirty="0"/>
              <a:t> already has an attribute </a:t>
            </a:r>
            <a:r>
              <a:rPr lang="en-US" altLang="en-US" i="1" dirty="0" err="1"/>
              <a:t>course_id</a:t>
            </a:r>
            <a:r>
              <a:rPr lang="en-US" altLang="en-US" dirty="0"/>
              <a:t>, which identifies the course with which the section is related. </a:t>
            </a:r>
          </a:p>
          <a:p>
            <a:r>
              <a:rPr lang="en-US" altLang="en-US" dirty="0"/>
              <a:t>One option to deal with this redundancy is to get rid of the relationship </a:t>
            </a:r>
            <a:r>
              <a:rPr lang="en-US" altLang="en-US" dirty="0" err="1"/>
              <a:t>s</a:t>
            </a:r>
            <a:r>
              <a:rPr lang="en-US" altLang="en-US" i="1" dirty="0" err="1"/>
              <a:t>ec_course</a:t>
            </a:r>
            <a:r>
              <a:rPr lang="en-US" altLang="en-US" dirty="0"/>
              <a:t>;  however, by doing so the relationship between </a:t>
            </a:r>
            <a:r>
              <a:rPr lang="en-US" altLang="en-US" i="1" dirty="0"/>
              <a:t>section</a:t>
            </a:r>
            <a:r>
              <a:rPr lang="en-US" altLang="en-US" dirty="0"/>
              <a:t> and </a:t>
            </a:r>
            <a:r>
              <a:rPr lang="en-US" altLang="en-US" i="1" dirty="0"/>
              <a:t>course </a:t>
            </a:r>
            <a:r>
              <a:rPr lang="en-US" altLang="en-US" dirty="0"/>
              <a:t>becomes implicit in an attribute, which is not desirable.</a:t>
            </a:r>
          </a:p>
        </p:txBody>
      </p:sp>
    </p:spTree>
    <p:extLst>
      <p:ext uri="{BB962C8B-B14F-4D97-AF65-F5344CB8AC3E}">
        <p14:creationId xmlns:p14="http://schemas.microsoft.com/office/powerpoint/2010/main" val="3117155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8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9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66480</TotalTime>
  <Words>5748</Words>
  <Application>Microsoft Macintosh PowerPoint</Application>
  <PresentationFormat>On-screen Show (16:9)</PresentationFormat>
  <Paragraphs>540</Paragraphs>
  <Slides>86</Slides>
  <Notes>57</Notes>
  <HiddenSlides>1</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86</vt:i4>
      </vt:variant>
    </vt:vector>
  </HeadingPairs>
  <TitlesOfParts>
    <vt:vector size="105" baseType="lpstr">
      <vt:lpstr>Arial</vt:lpstr>
      <vt:lpstr>Calibri</vt:lpstr>
      <vt:lpstr>Helvetica</vt:lpstr>
      <vt:lpstr>Monotype Sorts</vt:lpstr>
      <vt:lpstr>Museo For Dell</vt:lpstr>
      <vt:lpstr>Museo Sans For Dell</vt:lpstr>
      <vt:lpstr>Tahoma</vt:lpstr>
      <vt:lpstr>Times New Roman</vt:lpstr>
      <vt:lpstr>Webdings</vt:lpstr>
      <vt:lpstr>Wingdings</vt:lpstr>
      <vt:lpstr>Office Theme</vt:lpstr>
      <vt:lpstr>5_db-5-grey</vt:lpstr>
      <vt:lpstr>6_db-5-grey</vt:lpstr>
      <vt:lpstr>1_Office Theme</vt:lpstr>
      <vt:lpstr>2_db-5-grey</vt:lpstr>
      <vt:lpstr>2_Office Theme</vt:lpstr>
      <vt:lpstr>8_db-5-grey</vt:lpstr>
      <vt:lpstr>3_Office Theme</vt:lpstr>
      <vt:lpstr>9_db-5-grey</vt:lpstr>
      <vt:lpstr>PowerPoint Presentation</vt:lpstr>
      <vt:lpstr>PowerPoint Presentation</vt:lpstr>
      <vt:lpstr>Contents</vt:lpstr>
      <vt:lpstr>PowerPoint Presentation</vt:lpstr>
      <vt:lpstr>Codd’s 12 Rules</vt:lpstr>
      <vt:lpstr>Codd’s 12 Rules</vt:lpstr>
      <vt:lpstr>PowerPoint Presentation</vt:lpstr>
      <vt:lpstr>PowerPoint Presentation</vt:lpstr>
      <vt:lpstr>Weak Entity Sets</vt:lpstr>
      <vt:lpstr>Weak Entity Sets (Cont.)</vt:lpstr>
      <vt:lpstr>Weak Entity Sets (Cont.)</vt:lpstr>
      <vt:lpstr>Expressing Weak Entity Sets</vt:lpstr>
      <vt:lpstr>An Example – Classic Models </vt:lpstr>
      <vt:lpstr>Redundant Attributes</vt:lpstr>
      <vt:lpstr>Design Alternatives</vt:lpstr>
      <vt:lpstr>Complex Attributes</vt:lpstr>
      <vt:lpstr>Composite Attributes</vt:lpstr>
      <vt:lpstr>Example from IMDB</vt:lpstr>
      <vt:lpstr>Relationship Sets (Cont.)</vt:lpstr>
      <vt:lpstr>Relationship Sets with Attributes</vt:lpstr>
      <vt:lpstr>Roles</vt:lpstr>
      <vt:lpstr>Degree of a Relationship Set</vt:lpstr>
      <vt:lpstr>Non-binary Relationship Sets</vt:lpstr>
      <vt:lpstr>Mapping Cardinality Constraints</vt:lpstr>
      <vt:lpstr>Aggregation</vt:lpstr>
      <vt:lpstr>Aggregation (Cont.)</vt:lpstr>
      <vt:lpstr>Aggregation (Cont.)</vt:lpstr>
      <vt:lpstr>Reduction to Relational Schemas</vt:lpstr>
      <vt:lpstr>Specialization</vt:lpstr>
      <vt:lpstr>Specialization Example</vt:lpstr>
      <vt:lpstr>Inheritance/Specialization</vt:lpstr>
      <vt:lpstr>Specialization</vt:lpstr>
      <vt:lpstr>One Table</vt:lpstr>
      <vt:lpstr>Two Table</vt:lpstr>
      <vt:lpstr>Three Table</vt:lpstr>
      <vt:lpstr>PowerPoint Presentation</vt:lpstr>
      <vt:lpstr>ER vs. UML Class Diagrams</vt:lpstr>
      <vt:lpstr>Approximate Model</vt:lpstr>
      <vt:lpstr>Course Number</vt:lpstr>
      <vt:lpstr>Columbia Open Data Service</vt:lpstr>
      <vt:lpstr>Associative Entity</vt:lpstr>
      <vt:lpstr>Associative Entity</vt:lpstr>
      <vt:lpstr>PowerPoint Presentation</vt:lpstr>
      <vt:lpstr>Do Some Examples</vt:lpstr>
      <vt:lpstr>PowerPoint Presentation</vt:lpstr>
      <vt:lpstr>PowerPoint Presentation</vt:lpstr>
      <vt:lpstr>Functions and Procedures</vt:lpstr>
      <vt:lpstr>Language Constructs for Procedures &amp; Functions</vt:lpstr>
      <vt:lpstr>(Core) Language Constructs (Cont.)</vt:lpstr>
      <vt:lpstr>(Core) Language Constructs – if-then-else</vt:lpstr>
      <vt:lpstr>PowerPoint Presentation</vt:lpstr>
      <vt:lpstr>Declaring SQL Functions</vt:lpstr>
      <vt:lpstr>Table Functions</vt:lpstr>
      <vt:lpstr>PowerPoint Presentation</vt:lpstr>
      <vt:lpstr>SQL Procedures</vt:lpstr>
      <vt:lpstr>SQL Procedures (Cont.)</vt:lpstr>
      <vt:lpstr>PowerPoint Presentation</vt:lpstr>
      <vt:lpstr>Triggers</vt:lpstr>
      <vt:lpstr>Triggering Events and Actions in SQL</vt:lpstr>
      <vt:lpstr>Trigger to Maintain credits_earned value</vt:lpstr>
      <vt:lpstr>Statement Level Triggers</vt:lpstr>
      <vt:lpstr>When Not To Use Triggers</vt:lpstr>
      <vt:lpstr>When Not To Use Triggers (Cont.)</vt:lpstr>
      <vt:lpstr>PowerPoint Presentation</vt:lpstr>
      <vt:lpstr>Comparison</vt:lpstr>
      <vt:lpstr>Comparison – Some Details</vt:lpstr>
      <vt:lpstr>PowerPoint Presentation</vt:lpstr>
      <vt:lpstr>Some Examples</vt:lpstr>
      <vt:lpstr>PowerPoint Presentation</vt:lpstr>
      <vt:lpstr>Security Concepts (Terms from Wikipedia)</vt:lpstr>
      <vt:lpstr>Authorization</vt:lpstr>
      <vt:lpstr>Authorization (Cont.)</vt:lpstr>
      <vt:lpstr>Authorization Specification in SQL</vt:lpstr>
      <vt:lpstr>Privileges in SQL</vt:lpstr>
      <vt:lpstr>Revoking Authorization in SQL</vt:lpstr>
      <vt:lpstr>Roles</vt:lpstr>
      <vt:lpstr>Roles Example</vt:lpstr>
      <vt:lpstr>Authorization on Views</vt:lpstr>
      <vt:lpstr>Other Authorization Features</vt:lpstr>
      <vt:lpstr>PowerPoint Presentation</vt:lpstr>
      <vt:lpstr>PowerPoint Presentation</vt:lpstr>
      <vt:lpstr>PowerPoint Presentation</vt:lpstr>
      <vt:lpstr>Recursion in SQL</vt:lpstr>
      <vt:lpstr>The Power of Recursion</vt:lpstr>
      <vt:lpstr>The Power of Recursion</vt:lpstr>
      <vt:lpstr>Example of Fixed-Point Computation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607</cp:revision>
  <cp:lastPrinted>2021-09-23T10:10:07Z</cp:lastPrinted>
  <dcterms:created xsi:type="dcterms:W3CDTF">2010-04-12T23:12:02Z</dcterms:created>
  <dcterms:modified xsi:type="dcterms:W3CDTF">2023-10-19T14:14:28Z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